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sldIdLst>
    <p:sldId id="256" r:id="rId4"/>
    <p:sldId id="258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0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ay FIRAT" userId="7019a9e28f1baebc" providerId="LiveId" clId="{4027A1E6-516A-4EA5-8738-70F803B2DB25}"/>
    <pc:docChg chg="custSel modSld">
      <pc:chgData name="Sunay FIRAT" userId="7019a9e28f1baebc" providerId="LiveId" clId="{4027A1E6-516A-4EA5-8738-70F803B2DB25}" dt="2022-08-30T19:32:19.495" v="102" actId="113"/>
      <pc:docMkLst>
        <pc:docMk/>
      </pc:docMkLst>
      <pc:sldChg chg="modSp mod">
        <pc:chgData name="Sunay FIRAT" userId="7019a9e28f1baebc" providerId="LiveId" clId="{4027A1E6-516A-4EA5-8738-70F803B2DB25}" dt="2022-08-30T19:27:48.509" v="21" actId="20577"/>
        <pc:sldMkLst>
          <pc:docMk/>
          <pc:sldMk cId="3296379361" sldId="264"/>
        </pc:sldMkLst>
        <pc:spChg chg="mod">
          <ac:chgData name="Sunay FIRAT" userId="7019a9e28f1baebc" providerId="LiveId" clId="{4027A1E6-516A-4EA5-8738-70F803B2DB25}" dt="2022-08-30T19:27:48.509" v="21" actId="20577"/>
          <ac:spMkLst>
            <pc:docMk/>
            <pc:sldMk cId="3296379361" sldId="264"/>
            <ac:spMk id="2" creationId="{B682F447-C147-C0C1-F5F0-912875D1A92D}"/>
          </ac:spMkLst>
        </pc:spChg>
      </pc:sldChg>
      <pc:sldChg chg="modSp mod">
        <pc:chgData name="Sunay FIRAT" userId="7019a9e28f1baebc" providerId="LiveId" clId="{4027A1E6-516A-4EA5-8738-70F803B2DB25}" dt="2022-08-30T19:28:14.484" v="22" actId="207"/>
        <pc:sldMkLst>
          <pc:docMk/>
          <pc:sldMk cId="267628033" sldId="266"/>
        </pc:sldMkLst>
        <pc:spChg chg="mod">
          <ac:chgData name="Sunay FIRAT" userId="7019a9e28f1baebc" providerId="LiveId" clId="{4027A1E6-516A-4EA5-8738-70F803B2DB25}" dt="2022-08-30T19:28:14.484" v="22" actId="207"/>
          <ac:spMkLst>
            <pc:docMk/>
            <pc:sldMk cId="267628033" sldId="266"/>
            <ac:spMk id="3" creationId="{9C499255-9AC6-29F4-F2E6-1573A9E83F8C}"/>
          </ac:spMkLst>
        </pc:spChg>
      </pc:sldChg>
      <pc:sldChg chg="modSp mod">
        <pc:chgData name="Sunay FIRAT" userId="7019a9e28f1baebc" providerId="LiveId" clId="{4027A1E6-516A-4EA5-8738-70F803B2DB25}" dt="2022-08-30T19:32:19.495" v="102" actId="113"/>
        <pc:sldMkLst>
          <pc:docMk/>
          <pc:sldMk cId="2287894151" sldId="277"/>
        </pc:sldMkLst>
        <pc:spChg chg="mod">
          <ac:chgData name="Sunay FIRAT" userId="7019a9e28f1baebc" providerId="LiveId" clId="{4027A1E6-516A-4EA5-8738-70F803B2DB25}" dt="2022-08-30T19:32:19.495" v="102" actId="113"/>
          <ac:spMkLst>
            <pc:docMk/>
            <pc:sldMk cId="2287894151" sldId="277"/>
            <ac:spMk id="3" creationId="{9C499255-9AC6-29F4-F2E6-1573A9E83F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9AFB-5117-4D52-8AB0-63F6E4BE1D15}" type="datetimeFigureOut">
              <a:rPr lang="tr-TR" smtClean="0"/>
              <a:t>30.08.2022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143-C9E1-45C4-B8D9-3CA65ED7F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4543-83FE-24DF-E87A-47CEF1DFE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73C3F-6E52-E72C-EDC3-482ABD4E9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E997-8CAF-544C-0B34-FEEBFF5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DC8-831F-4127-8D99-71DEAE9FDEBA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F3FA-F440-7AEE-4B06-A27369A5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2018-046B-823E-92B4-594F8AF1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2E20-F9EF-CE68-3109-7E97A97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41CFB-8C95-3B5E-AE48-A35580CA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0254B-EAEF-3948-A741-05D743CC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6F4-DC2E-4B2D-8B92-2AA44017F1D3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CBB22-7FC3-1F13-7C6D-522A8D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DBB3-BB97-D387-6016-D01AD4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9F7B6-A045-03B9-BF5E-41F8B6406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51C7E-5C67-D868-C4C9-4A51BA1D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77C3C-6CB6-8324-7F1F-5D1E350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A491-95A6-404F-A606-0316DA756FC8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6FD8B-70A0-25B4-1BFF-ECA1779B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98766-12B9-29AF-8216-CA3825E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2AF4-9CB4-B9C4-E9CC-F50A0FDC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42AA-553A-2D40-51C0-924C74F8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73F9-2015-7D82-9280-FBA48E00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D0D-1AEA-4625-89B6-3BCB2CF99A92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F80A-D02A-1B28-D1A4-8FDD667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C01FF-1175-E379-295C-F1B474C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CFC3-BE7E-DAA3-4861-8B107749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B8907-926A-FC1C-D1B6-F19DABAD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FB5C8-2934-985E-051D-608B8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298-6896-4F50-8582-CF3324C9A80B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595E-A189-B23F-AB97-05A1E5E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D9A1-6558-A8B8-5F01-0532110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F9B2-8AAB-0A12-A164-D30F26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9070-1B24-6441-5424-5F2F6345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09E30-54E6-56F7-95C7-E9AE4AEF4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C5EA-F3D8-C170-35D5-4812FCB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B97-A71F-4C60-866C-35617AB3FA3B}" type="datetime1">
              <a:rPr lang="tr-TR" smtClean="0"/>
              <a:t>30.08.2022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BB9D-C238-AD52-7BFB-371A74D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4D829-40B1-E57C-59A8-6BE6D14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A2AA-C3C4-FA50-E8E7-F25F617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2AEFA-38DC-5C66-331D-75FE9176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B291A-8C1D-AC9C-ED39-A58ADDC4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A2BC-51D7-DE1D-9254-C56B758C5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6DEF4-E535-BAEB-5050-D4CDB062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EA745-0215-9252-9A7F-D979AF8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9F25-F92D-46DC-AC55-87DDE1D2DF82}" type="datetime1">
              <a:rPr lang="tr-TR" smtClean="0"/>
              <a:t>30.08.2022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4EB86-DB38-921C-191C-50179A01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B5FD8-95F2-8CD2-BADE-547D59F6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2535-E1C4-6672-8B91-1CA1D6A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86619-43B5-D75E-C0E0-5F86606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D6-72DA-4A07-ABB6-8BB499B2C899}" type="datetime1">
              <a:rPr lang="tr-TR" smtClean="0"/>
              <a:t>30.08.2022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614CD-F223-B450-9CCB-0FA618AA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0DFE-8610-B390-AB25-FDE2974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1F6E5-D8D7-C5D1-A1C7-10358370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AD8-CF6B-4228-996C-E07C9EFE39A3}" type="datetime1">
              <a:rPr lang="tr-TR" smtClean="0"/>
              <a:t>30.08.2022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4D934-5DEB-5AC1-0CB0-30A1A04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9F210-795C-EB6E-62D8-83CCCDA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9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FD9D-A29C-EAD2-8502-02757686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7CFD-1BD4-44FE-482B-A961895B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768CC-36E9-BD72-C0DA-1067CBA2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16843-E613-9F83-2A55-87B9464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3B6-B5CE-4BB3-BA22-7DECAA120C9D}" type="datetime1">
              <a:rPr lang="tr-TR" smtClean="0"/>
              <a:t>30.08.2022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A829A-D947-2665-2CC2-A9325BD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F553D-7691-CE9D-10B4-2BA432A4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88D4-8F29-EAA3-1670-AB03199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C3523-19C1-5D27-CFAA-BFC1C339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B6473-7F85-0DF2-0DF6-1C54F184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24D7-CD07-A98D-B6F1-2E7C7366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951-2B96-4BAB-BABC-267CED305691}" type="datetime1">
              <a:rPr lang="tr-TR" smtClean="0"/>
              <a:t>30.08.2022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D2D05-98A1-7791-ABF8-A470AD1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C14D-0027-13BF-2A7E-5F2721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3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663D5-AC3D-D504-DB73-8355D233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E7299-6C30-76EC-5BF1-9395E71D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89638-94CB-17B2-9F85-8BB0CD33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A2F-CB1E-4E6C-B513-99EDB3425801}" type="datetime1">
              <a:rPr lang="tr-TR" smtClean="0"/>
              <a:t>30.08.2022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23E0F-8B3B-44E9-B566-A3906F58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94E9-E542-7DAD-D8E0-4EF9C3D4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48" y="5246571"/>
            <a:ext cx="9144000" cy="700691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BAĞIMLILIKTAN UZAK DUR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19/09/2022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8" y="6337399"/>
            <a:ext cx="3824515" cy="318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 ve Adli Bilimler Enstitüsü</a:t>
            </a:r>
          </a:p>
        </p:txBody>
      </p:sp>
    </p:spTree>
    <p:extLst>
      <p:ext uri="{BB962C8B-B14F-4D97-AF65-F5344CB8AC3E}">
        <p14:creationId xmlns:p14="http://schemas.microsoft.com/office/powerpoint/2010/main" val="325348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43" y="307068"/>
            <a:ext cx="10515600" cy="60733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 Paketi (Örnek Duygularımız)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943429"/>
            <a:ext cx="10375900" cy="51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5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Duygularımız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9829"/>
            <a:ext cx="11302739" cy="4681992"/>
          </a:xfrm>
        </p:spPr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Görüldüğü gibi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duygularımız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çok çeşitlidir.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Gün içerisinde bazen hangi duyguyu yaşadığımızı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ayırt edemeyebiliriz.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Oysa ki yaşadığımız bu duygular arasında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 çizgiler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bulunmasına rağmen her bir duygunun bize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hissettirdiği şey farklıdır.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Başımızdan geçen olaylara karşı bir çeşit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tepki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olarak meydana gelen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duygularımızın farkında olmamız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zor zamanlarda bize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avantaj sağlayabilir.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294702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6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Bağımlılığı önlemede duyguları düzenleme nedir?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99058" cy="468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</a:t>
            </a:r>
            <a:r>
              <a:rPr lang="tr-TR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ları</a:t>
            </a:r>
            <a:r>
              <a:rPr lang="en-US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düzenleme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bireyin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ulaşabilmesi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duygusal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tepkilerini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izleme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değerlendirme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denetleyebilme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değiştirebilme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yeteneğidir</a:t>
            </a:r>
            <a:r>
              <a:rPr lang="en-US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48179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 Düzenleme Güçlüğü Nedir?</a:t>
            </a:r>
            <a:endParaRPr lang="tr-TR" sz="36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0599058" cy="468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Bireyin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duygularında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farkındalık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kazanamaması</a:t>
            </a:r>
            <a:r>
              <a:rPr lang="en-US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duygularını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anlamlandıramaması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edememesi</a:t>
            </a:r>
            <a:r>
              <a:rPr lang="en-US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O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lumsuz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duygular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karşısında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ise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dürtülerinin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kontrolünde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odaklı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davranışlarını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gerçekleştirmede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güçlük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yaşaması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tanımlanmıştır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82901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Yapılan araştırmalarda;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9"/>
            <a:ext cx="11302738" cy="46819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özellikle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</a:t>
            </a:r>
            <a:r>
              <a:rPr lang="en-US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kullanımı</a:t>
            </a:r>
            <a:r>
              <a:rPr lang="en-US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yeme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bozukluğu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yetişkin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bireylerin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egatif</a:t>
            </a:r>
            <a:r>
              <a:rPr lang="en-US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duygudurumun</a:t>
            </a:r>
            <a:r>
              <a:rPr lang="en-US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etkisini</a:t>
            </a:r>
            <a:r>
              <a:rPr lang="en-US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azaltmak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duygudurumu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deneyimlemekten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kaçınmak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adına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50000"/>
              </a:lnSpc>
            </a:pPr>
            <a:r>
              <a:rPr lang="en-US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SAĞLIKSIZ BAŞA ÇIKMA YÖNTEMLER</a:t>
            </a:r>
            <a:r>
              <a:rPr lang="tr-TR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benimsedikleri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nedenle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yemek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maddeyi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duygu</a:t>
            </a:r>
            <a:r>
              <a:rPr lang="tr-TR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larını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yönet</a:t>
            </a: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duygulardan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kaçmak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araç</a:t>
            </a:r>
            <a:r>
              <a:rPr lang="en-US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8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kullandı</a:t>
            </a:r>
            <a:r>
              <a:rPr lang="tr-TR" sz="2800" b="1" u="sng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kları</a:t>
            </a:r>
            <a:r>
              <a:rPr lang="en-US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belirtilmektedir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350894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 Başa Çıkma Yolları Nelerdir?-I</a:t>
            </a:r>
            <a:endParaRPr lang="tr-TR" sz="36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1306286"/>
            <a:ext cx="11078029" cy="468199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Güç kaynaklarınızdan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(aile, yakın arkadaşlar, çalışma arkadaşları vb.)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uzaklaşmak yerine onlara </a:t>
            </a:r>
            <a:r>
              <a:rPr lang="tr-TR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sarılın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Olumsuz duygulara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kapılmak yerine onları sevdiklerinizle, yakınlarınızla </a:t>
            </a:r>
            <a:r>
              <a:rPr lang="tr-TR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paylaşın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Öfkelendiğinizde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fiziksel ya da sözel olarak başkasına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kendinize yönelik zarar verici davranışlarda </a:t>
            </a:r>
            <a:r>
              <a:rPr lang="tr-TR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bulunmaktan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kaçının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Kendinizi karşınızdakinin yerine koyun.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61918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 Başa Çıkma Yolları Nelerdir?-II</a:t>
            </a:r>
            <a:endParaRPr lang="tr-TR" sz="36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1306286"/>
            <a:ext cx="11078029" cy="46819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Eğer herhangi bir sebepten dolayı suçluluk duyuyorsanız çözümü kendinize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 verici davranışlarda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aramayın.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 BUNUN KİMSEYE  FAYDASI OLMAZ!! </a:t>
            </a:r>
          </a:p>
          <a:p>
            <a:pPr>
              <a:lnSpc>
                <a:spcPct val="12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Onun yerine doğan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zararı karşılamaya çalışın.</a:t>
            </a:r>
          </a:p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Utanmak doğal bir duygudur.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Böyle hissedince kendinizi başkalarından uzaklaştırmak yerine,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toplumsal etkileşime etkin bir biçimde katılmayı sürdürün.</a:t>
            </a: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49877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Sağlıklı Başa Çıkma Yolları Nelerdir?-III</a:t>
            </a:r>
            <a:endParaRPr lang="tr-TR" sz="36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1306286"/>
            <a:ext cx="11078029" cy="468199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İncindiğinizde başkalarıyla iletişim yollarını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kapatmayın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başkalarına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duygularınızdan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doğruca söz edin.</a:t>
            </a:r>
          </a:p>
          <a:p>
            <a:pPr>
              <a:lnSpc>
                <a:spcPct val="125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Hayatınızda açılan bu yeni sayfada (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Çukurova Üniversitesi’nde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birçok yaşantı değişimi ile karşılaşabilirsiniz.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Olumlu veya olumsuz birçok deneyiminizi yakınınızdakilerle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paylaşın.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Yardım istemekten asla çekinmeyin!</a:t>
            </a:r>
            <a:endParaRPr lang="tr-TR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37753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5" y="609600"/>
            <a:ext cx="10515600" cy="124822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ÇUKUROVA ÜNİVERSİTESİ’NDE </a:t>
            </a:r>
            <a:b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YALNIZ  DEĞİLSİNİZ!!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2177142"/>
            <a:ext cx="11078029" cy="381113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 Sizler gibi yeni başlayan öğrenci arkadaşlarınız ile birlikte vakit geçirebilir,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kültür- sanat etkinliklerine katılabilir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Üniversitemizdeki çeşitli sosyal kulüplere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kaydolabilirsiniz.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19258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5" y="609600"/>
            <a:ext cx="10515600" cy="124822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ÇUKUROVA ÜNİVERSİTESİ’NDE </a:t>
            </a:r>
            <a:b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YALNIZ  DEĞİLSİNİZ!!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2061030"/>
            <a:ext cx="11078029" cy="3927248"/>
          </a:xfrm>
        </p:spPr>
        <p:txBody>
          <a:bodyPr>
            <a:normAutofit fontScale="85000" lnSpcReduction="20000"/>
          </a:bodyPr>
          <a:lstStyle/>
          <a:p>
            <a:pPr marL="449263" indent="-449263">
              <a:lnSpc>
                <a:spcPct val="125000"/>
              </a:lnSpc>
            </a:pPr>
            <a:r>
              <a:rPr lang="tr-TR" sz="3800" b="1" dirty="0">
                <a:latin typeface="Arial" panose="020B0604020202020204" pitchFamily="34" charset="0"/>
                <a:cs typeface="Arial" panose="020B0604020202020204" pitchFamily="34" charset="0"/>
              </a:rPr>
              <a:t>Eğer bağımlılık konusunda destek almak isterseniz;</a:t>
            </a:r>
          </a:p>
          <a:p>
            <a:pPr lvl="1">
              <a:lnSpc>
                <a:spcPct val="125000"/>
              </a:lnSpc>
            </a:pPr>
            <a:r>
              <a:rPr lang="tr-TR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Ç.Ü. </a:t>
            </a:r>
            <a:r>
              <a:rPr lang="tr-TR" sz="3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Mediko</a:t>
            </a:r>
            <a:r>
              <a:rPr lang="tr-TR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Sosyal Merkezi, </a:t>
            </a:r>
          </a:p>
          <a:p>
            <a:pPr lvl="1">
              <a:lnSpc>
                <a:spcPct val="125000"/>
              </a:lnSpc>
            </a:pPr>
            <a:r>
              <a:rPr lang="tr-TR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Psikolojik Danışma ve Rehberlik Birimi- </a:t>
            </a:r>
            <a:r>
              <a:rPr lang="tr-TR" sz="3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  <a:r>
              <a:rPr lang="tr-TR" sz="3800" dirty="0" err="1">
                <a:latin typeface="Arial" panose="020B0604020202020204" pitchFamily="34" charset="0"/>
                <a:cs typeface="Arial" panose="020B0604020202020204" pitchFamily="34" charset="0"/>
              </a:rPr>
              <a:t>’ne</a:t>
            </a:r>
            <a:r>
              <a:rPr lang="tr-TR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800" dirty="0">
                <a:latin typeface="Arial" panose="020B0604020202020204" pitchFamily="34" charset="0"/>
                <a:cs typeface="Arial" panose="020B0604020202020204" pitchFamily="34" charset="0"/>
              </a:rPr>
              <a:t>başvurabilirsiniz.</a:t>
            </a:r>
          </a:p>
          <a:p>
            <a:pPr lvl="1">
              <a:lnSpc>
                <a:spcPct val="125000"/>
              </a:lnSpc>
            </a:pPr>
            <a:r>
              <a:rPr lang="tr-TR" sz="3800" b="1" dirty="0">
                <a:latin typeface="Arial" panose="020B0604020202020204" pitchFamily="34" charset="0"/>
                <a:cs typeface="Arial" panose="020B0604020202020204" pitchFamily="34" charset="0"/>
              </a:rPr>
              <a:t>Tel: </a:t>
            </a:r>
            <a:r>
              <a:rPr lang="tr-TR" sz="3800" dirty="0">
                <a:latin typeface="Arial" panose="020B0604020202020204" pitchFamily="34" charset="0"/>
                <a:cs typeface="Arial" panose="020B0604020202020204" pitchFamily="34" charset="0"/>
              </a:rPr>
              <a:t>0(322) 338 60 60/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tr-TR" sz="3800" dirty="0">
                <a:latin typeface="Arial" panose="020B0604020202020204" pitchFamily="34" charset="0"/>
                <a:cs typeface="Arial" panose="020B0604020202020204" pitchFamily="34" charset="0"/>
              </a:rPr>
              <a:t>           2335- 2982- 2005- 2006 (İç Hatlar)</a:t>
            </a:r>
          </a:p>
          <a:p>
            <a:pPr marL="0" indent="0">
              <a:buNone/>
            </a:pPr>
            <a:r>
              <a:rPr lang="tr-TR" sz="3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tr-T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22878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CE7-CCD6-8E5E-74B9-4708228A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1"/>
            <a:ext cx="10515600" cy="6016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Bağımlılıktan Uzak 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3EDFF-59B2-7C64-93EB-5FDD5605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1- Bağımlılık Tanımı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2- Bağımlılığın Türleri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3- Yoksunluk, Tolerans nedir?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4- Bağımlılıkta Risk Faktörleri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5- Bağımlılığı Önleme Çalışmaları</a:t>
            </a:r>
          </a:p>
          <a:p>
            <a:pPr lvl="1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Duygularımızı Tanıma ve Anlamlandırma Ne İşe Yarar?</a:t>
            </a:r>
          </a:p>
          <a:p>
            <a:pPr lvl="1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Duygularımızı Düzenleme Nedir?</a:t>
            </a:r>
          </a:p>
          <a:p>
            <a:pPr lvl="1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Duygu Düzenleme Güçlüğü Nedir?</a:t>
            </a:r>
          </a:p>
          <a:p>
            <a:pPr lvl="1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Negatif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Duygudurum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ile Başa çıkma Yolları</a:t>
            </a:r>
          </a:p>
          <a:p>
            <a:pPr marL="0" lvl="1" indent="261938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6- Bağımlılıkla Mücadelede Destek Kaynakları </a:t>
            </a:r>
          </a:p>
          <a:p>
            <a:pPr lvl="1"/>
            <a:endParaRPr lang="tr-TR" sz="2800" dirty="0"/>
          </a:p>
          <a:p>
            <a:pPr lvl="1"/>
            <a:endParaRPr lang="tr-TR" sz="2800" dirty="0"/>
          </a:p>
          <a:p>
            <a:endParaRPr lang="tr-T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6A089-EAE1-C632-A3DD-73FCBC50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749" y="6337399"/>
            <a:ext cx="1949189" cy="318195"/>
          </a:xfrm>
        </p:spPr>
        <p:txBody>
          <a:bodyPr/>
          <a:lstStyle/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44786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348343"/>
            <a:ext cx="10515600" cy="124822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ÇUKUROVA ÜNİVERSİTESİ’NDE </a:t>
            </a:r>
            <a:b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YALNIZ  DEĞİLSİNİZ!!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7" y="1843314"/>
            <a:ext cx="11078029" cy="41449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5000"/>
              </a:lnSpc>
            </a:pPr>
            <a:r>
              <a:rPr lang="tr-TR" sz="3300" b="1" dirty="0">
                <a:latin typeface="Arial" panose="020B0604020202020204" pitchFamily="34" charset="0"/>
                <a:cs typeface="Arial" panose="020B0604020202020204" pitchFamily="34" charset="0"/>
              </a:rPr>
              <a:t>Eğer bağımlılık konusunda destek almak  isterseniz;</a:t>
            </a:r>
          </a:p>
          <a:p>
            <a:pPr lvl="1">
              <a:lnSpc>
                <a:spcPct val="135000"/>
              </a:lnSpc>
            </a:pPr>
            <a:r>
              <a:rPr lang="tr-TR" sz="2900" dirty="0">
                <a:latin typeface="Arial" panose="020B0604020202020204" pitchFamily="34" charset="0"/>
                <a:cs typeface="Arial" panose="020B0604020202020204" pitchFamily="34" charset="0"/>
              </a:rPr>
              <a:t>Ayrıca; </a:t>
            </a:r>
            <a:r>
              <a:rPr lang="tr-TR" sz="3300" b="1" u="sng" dirty="0">
                <a:latin typeface="Arial" panose="020B0604020202020204" pitchFamily="34" charset="0"/>
                <a:cs typeface="Arial" panose="020B0604020202020204" pitchFamily="34" charset="0"/>
              </a:rPr>
              <a:t>Üniversite Kampüsü Dışında</a:t>
            </a:r>
            <a:r>
              <a:rPr lang="tr-TR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tr-TR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5000"/>
              </a:lnSpc>
            </a:pPr>
            <a:r>
              <a:rPr lang="tr-TR" sz="33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Yeşilay Danışmanlık Merkezi (YEDAM)’ne de </a:t>
            </a: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başvurabilirsiniz.</a:t>
            </a:r>
          </a:p>
          <a:p>
            <a:pPr lvl="1">
              <a:lnSpc>
                <a:spcPct val="135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Tel: </a:t>
            </a:r>
            <a:r>
              <a:rPr lang="tr-TR" sz="3300" b="1" dirty="0">
                <a:latin typeface="Arial" panose="020B0604020202020204" pitchFamily="34" charset="0"/>
                <a:cs typeface="Arial" panose="020B0604020202020204" pitchFamily="34" charset="0"/>
              </a:rPr>
              <a:t>(0322) 232 03 33</a:t>
            </a:r>
          </a:p>
          <a:p>
            <a:pPr>
              <a:lnSpc>
                <a:spcPct val="135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300" b="1" dirty="0">
                <a:latin typeface="Arial" panose="020B0604020202020204" pitchFamily="34" charset="0"/>
                <a:cs typeface="Arial" panose="020B0604020202020204" pitchFamily="34" charset="0"/>
              </a:rPr>
              <a:t>Adana-Yeşilay </a:t>
            </a:r>
            <a:r>
              <a:rPr lang="tr-TR" sz="3300" b="1" u="sng" dirty="0">
                <a:latin typeface="Arial" panose="020B0604020202020204" pitchFamily="34" charset="0"/>
                <a:cs typeface="Arial" panose="020B0604020202020204" pitchFamily="34" charset="0"/>
              </a:rPr>
              <a:t>YEDAM 444 7 975 </a:t>
            </a: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numaralı hat bağımlılıkla ilgili bilgi almak isteyenlere </a:t>
            </a:r>
            <a:r>
              <a:rPr lang="tr-TR" sz="3300" b="1" dirty="0">
                <a:latin typeface="Arial" panose="020B0604020202020204" pitchFamily="34" charset="0"/>
                <a:cs typeface="Arial" panose="020B0604020202020204" pitchFamily="34" charset="0"/>
              </a:rPr>
              <a:t>danışmanlık hizmeti</a:t>
            </a: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 sunmaktadır.</a:t>
            </a:r>
          </a:p>
          <a:p>
            <a:pPr marL="0" indent="0">
              <a:buNone/>
            </a:pPr>
            <a:endParaRPr lang="tr-T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36985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348344"/>
            <a:ext cx="10515600" cy="72571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tr-TR" sz="32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5" y="1103086"/>
            <a:ext cx="10889344" cy="5123543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Hayatınıza açılan bu yeni kapının </a:t>
            </a:r>
            <a:r>
              <a:rPr lang="tr-TR" sz="4400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güzel anılarınızı biriktirdiğiniz</a:t>
            </a:r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bir yer olması dileğiyle!! </a:t>
            </a:r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br>
              <a:rPr lang="tr-TR" sz="4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4901291" y="6337398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3" y="380509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67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76258"/>
            <a:ext cx="9144000" cy="700691"/>
          </a:xfrm>
        </p:spPr>
        <p:txBody>
          <a:bodyPr>
            <a:noAutofit/>
          </a:bodyPr>
          <a:lstStyle/>
          <a:p>
            <a:r>
              <a:rPr lang="tr-TR" sz="4400" dirty="0">
                <a:latin typeface="Arial" panose="020B0604020202020204" pitchFamily="34" charset="0"/>
                <a:cs typeface="Arial" panose="020B0604020202020204" pitchFamily="34" charset="0"/>
              </a:rPr>
              <a:t>Dinlediğiniz için teşekkürler…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0"/>
            <a:ext cx="12192000" cy="51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19/09/2022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05" y="3011367"/>
            <a:ext cx="1907189" cy="19022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135272" y="6337397"/>
            <a:ext cx="3637127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 ve Adli Bilimler Enstitüsü</a:t>
            </a:r>
          </a:p>
        </p:txBody>
      </p:sp>
    </p:spTree>
    <p:extLst>
      <p:ext uri="{BB962C8B-B14F-4D97-AF65-F5344CB8AC3E}">
        <p14:creationId xmlns:p14="http://schemas.microsoft.com/office/powerpoint/2010/main" val="240353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tr-TR" sz="4000" b="1" dirty="0"/>
              <a:t>   </a:t>
            </a:r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828"/>
            <a:ext cx="10860314" cy="468199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tr-TR" dirty="0"/>
              <a:t>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Yaşam ve kariyer planlarınızın önemli engellerinden biri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bağımlılıktır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Bağımlı olmamak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bağımlılığı önlemek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için riskli davranışlara hiç başlamamak; </a:t>
            </a:r>
            <a:r>
              <a:rPr lang="tr-T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kariyer hedeflerinize ulaşmak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için çok önemlidir.        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283229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/>
          <a:lstStyle/>
          <a:p>
            <a:r>
              <a:rPr lang="tr-TR" b="1" dirty="0"/>
              <a:t>  </a:t>
            </a:r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Bağımlılık Nedir?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971"/>
            <a:ext cx="10860314" cy="4681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Bireylerin, kendilerinin ruhsal ve bedensel sağlığına ya da sosyal yaşamına zarar vermesine karşın, belirli bir eylemi tekrarlamaya yönelik önüne geçilemez bir istek duymaları hali. 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134436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Bağımlılık Türleri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971"/>
            <a:ext cx="5548086" cy="46819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 b="1" dirty="0">
                <a:solidFill>
                  <a:srgbClr val="9A0000"/>
                </a:solidFill>
                <a:cs typeface="Arial" panose="020B0604020202020204" pitchFamily="34" charset="0"/>
              </a:rPr>
              <a:t>   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 Bağımlılıkları:</a:t>
            </a:r>
          </a:p>
          <a:p>
            <a:pPr>
              <a:lnSpc>
                <a:spcPct val="10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Tütün Bağımlılığı</a:t>
            </a:r>
          </a:p>
          <a:p>
            <a:pPr>
              <a:lnSpc>
                <a:spcPct val="10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Alkol Bağımlılığı</a:t>
            </a:r>
          </a:p>
          <a:p>
            <a:pPr>
              <a:lnSpc>
                <a:spcPct val="10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Uyuşturucu/ Uyarıcı Madde Bağımlılığı </a:t>
            </a:r>
          </a:p>
          <a:p>
            <a:pPr>
              <a:lnSpc>
                <a:spcPct val="10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Kafein vb.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008915" y="1436914"/>
            <a:ext cx="5747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9A0000"/>
                </a:solidFill>
                <a:cs typeface="Arial" panose="020B0604020202020204" pitchFamily="34" charset="0"/>
              </a:rPr>
              <a:t>      </a:t>
            </a:r>
            <a:r>
              <a:rPr lang="tr-TR" sz="2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Davranışsal Bağımlılıklar: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İnternet Bağımlılığı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Yeme Bağımlılığı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Kumar Bağımlılığı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Dijital Oyun Bağımlılığı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Sosyal Medya Bağımlılığı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İlişki Bağımlılığı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Alışveriş Bağımlılığı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Online Alışveriş Bağımlılığı vb.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211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09867" cy="984704"/>
          </a:xfrm>
        </p:spPr>
        <p:txBody>
          <a:bodyPr/>
          <a:lstStyle/>
          <a:p>
            <a:r>
              <a:rPr lang="tr-TR" b="1" dirty="0"/>
              <a:t>  </a:t>
            </a:r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 mıyız? (Yoksunluk, Tolerans Nedir?)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4342"/>
            <a:ext cx="11302739" cy="46819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sorunun yanıtı için iki ölçütün karşılanıp karşılanmadığına bakılır.</a:t>
            </a:r>
            <a:r>
              <a:rPr lang="tr-TR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</a:t>
            </a: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4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Yoksunluk: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Düzenli yapılan şeye/ kullanılan bir uyuşturucu/ uyarıcı maddenin alımının azaltılması veya kesilmesinden sonra o maddeye/ davranışa özgü bir sendromun gelişmesidir. </a:t>
            </a:r>
          </a:p>
          <a:p>
            <a:pPr>
              <a:lnSpc>
                <a:spcPct val="145000"/>
              </a:lnSpc>
            </a:pPr>
            <a:r>
              <a:rPr lang="tr-TR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Tolerans: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İstenen etkiye ulaşmak için gittikçe artan miktarlarda maddeye/ eyleme gereksinim duyma ve aynı dozun/ sürenin sürekli alınması/ yapılması halinde etkinin giderek azalmasıdır.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329637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40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Bağımlılıkta Risk Faktörleri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9829"/>
            <a:ext cx="11302739" cy="4681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Ruhsal sorunları ya da bağımlılığı bulunan aile üyelerinin varlığı,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Doğru olmayan yetiştirme yöntemleri,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Bağlanma ve ilgi eksikliği,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Sınıfta aşırı utangaçlık veya şiddet içeren davranışlar,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Okul başarısında düşme,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Sosyal becerilerin zayıf olması,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Arkadaş etkisi,</a:t>
            </a:r>
          </a:p>
          <a:p>
            <a:pPr>
              <a:lnSpc>
                <a:spcPct val="120000"/>
              </a:lnSpc>
            </a:pPr>
            <a:r>
              <a:rPr lang="tr-TR" sz="3300" dirty="0">
                <a:latin typeface="Arial" panose="020B0604020202020204" pitchFamily="34" charset="0"/>
                <a:cs typeface="Arial" panose="020B0604020202020204" pitchFamily="34" charset="0"/>
              </a:rPr>
              <a:t>Sosyal kabul görme ya da görmeme,</a:t>
            </a:r>
          </a:p>
          <a:p>
            <a:pPr>
              <a:lnSpc>
                <a:spcPct val="120000"/>
              </a:lnSpc>
            </a:pPr>
            <a:r>
              <a:rPr lang="tr-TR" sz="33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 düzenleme sorunları, yalnızlık ve depresif </a:t>
            </a:r>
            <a:r>
              <a:rPr lang="tr-TR" sz="3300" b="1" dirty="0" err="1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duygudurum</a:t>
            </a:r>
            <a:r>
              <a:rPr lang="tr-TR" sz="33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54443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/>
          <a:lstStyle/>
          <a:p>
            <a:r>
              <a:rPr lang="tr-TR" b="1" dirty="0"/>
              <a:t>  </a:t>
            </a:r>
            <a:endParaRPr lang="tr-TR" b="1" dirty="0">
              <a:solidFill>
                <a:srgbClr val="9A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1" y="1030514"/>
            <a:ext cx="10947401" cy="46819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Bağımlılıkta risk faktörlerinden biri de;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bireylerin duygularını tanıyamaması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u="sng" dirty="0">
                <a:latin typeface="Arial" panose="020B0604020202020204" pitchFamily="34" charset="0"/>
                <a:cs typeface="Arial" panose="020B0604020202020204" pitchFamily="34" charset="0"/>
              </a:rPr>
              <a:t>anlamlandıramamasıdır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Peki, bağımlılığı önlemede;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duygularımızı tanıma ve anlamlandırma ne işe yarar?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</p:spTree>
    <p:extLst>
      <p:ext uri="{BB962C8B-B14F-4D97-AF65-F5344CB8AC3E}">
        <p14:creationId xmlns:p14="http://schemas.microsoft.com/office/powerpoint/2010/main" val="26762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F447-C147-C0C1-F5F0-912875D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2" y="263526"/>
            <a:ext cx="11194143" cy="592817"/>
          </a:xfrm>
        </p:spPr>
        <p:txBody>
          <a:bodyPr>
            <a:normAutofit fontScale="90000"/>
          </a:bodyPr>
          <a:lstStyle/>
          <a:p>
            <a:pPr marL="261938" indent="-261938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32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Bağımlılığı Önlemede Duygularımızı Tanıma Ne  İşe Yarar?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99255-9AC6-29F4-F2E6-1573A9E83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9829"/>
            <a:ext cx="11302739" cy="46819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tr-TR" sz="33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F8B6BB-3EE8-3E0D-346D-F3DBB91A17ED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  <a:endParaRPr lang="tr-TR" sz="1800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5241E3-7E07-C0A1-B162-C5CFF81BA3B9}"/>
              </a:ext>
            </a:extLst>
          </p:cNvPr>
          <p:cNvSpPr txBox="1">
            <a:spLocks/>
          </p:cNvSpPr>
          <p:nvPr/>
        </p:nvSpPr>
        <p:spPr>
          <a:xfrm>
            <a:off x="5467349" y="6337399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chemeClr val="bg1"/>
                </a:solidFill>
              </a:rPr>
              <a:t>Bağımlılıktan Uzak Dur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1061003"/>
            <a:ext cx="10949895" cy="475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4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49D4CE99B5AD543B1279803DDFEE6D2" ma:contentTypeVersion="2" ma:contentTypeDescription="Yeni belge oluşturun." ma:contentTypeScope="" ma:versionID="d721fef40f769be7bef4897d85484d70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ab09939a5a01e7d94cefd5cae578ad38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51A39C-6023-4F55-9667-747F45A537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BB14B7-D7D2-46FE-8D1B-772338F8F199}"/>
</file>

<file path=customXml/itemProps3.xml><?xml version="1.0" encoding="utf-8"?>
<ds:datastoreItem xmlns:ds="http://schemas.openxmlformats.org/officeDocument/2006/customXml" ds:itemID="{C1EABAE3-3D60-40BF-859B-1EF6415D0BCE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1073</Words>
  <Application>Microsoft Office PowerPoint</Application>
  <PresentationFormat>Geniş ekran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BAĞIMLILIKTAN UZAK DUR</vt:lpstr>
      <vt:lpstr>Bağımlılıktan Uzak Dur</vt:lpstr>
      <vt:lpstr>   Giriş</vt:lpstr>
      <vt:lpstr>  Bağımlılık Nedir?</vt:lpstr>
      <vt:lpstr>  Bağımlılık Türleri</vt:lpstr>
      <vt:lpstr>  Bağımlı mıyız? (Yoksunluk, Tolerans Nedir?)</vt:lpstr>
      <vt:lpstr>  Bağımlılıkta Risk Faktörleri</vt:lpstr>
      <vt:lpstr>  </vt:lpstr>
      <vt:lpstr>  Bağımlılığı Önlemede Duygularımızı Tanıma Ne  İşe Yarar?</vt:lpstr>
      <vt:lpstr>  Duygu Paketi (Örnek Duygularımız)</vt:lpstr>
      <vt:lpstr>  Duygularımız</vt:lpstr>
      <vt:lpstr>  Bağımlılığı önlemede duyguları düzenleme nedir?</vt:lpstr>
      <vt:lpstr>  Duygu Düzenleme Güçlüğü Nedir?</vt:lpstr>
      <vt:lpstr>  Yapılan araştırmalarda;</vt:lpstr>
      <vt:lpstr>   Sağlıklı Başa Çıkma Yolları Nelerdir?-I</vt:lpstr>
      <vt:lpstr>   Sağlıklı Başa Çıkma Yolları Nelerdir?-II</vt:lpstr>
      <vt:lpstr>   Sağlıklı Başa Çıkma Yolları Nelerdir?-III</vt:lpstr>
      <vt:lpstr>   ÇUKUROVA ÜNİVERSİTESİ’NDE  YALNIZ  DEĞİLSİNİZ!!  </vt:lpstr>
      <vt:lpstr>   ÇUKUROVA ÜNİVERSİTESİ’NDE  YALNIZ  DEĞİLSİNİZ!!  </vt:lpstr>
      <vt:lpstr>   ÇUKUROVA ÜNİVERSİTESİ’NDE  YALNIZ  DEĞİLSİNİZ!!  </vt:lpstr>
      <vt:lpstr>   </vt:lpstr>
      <vt:lpstr>Dinlediğiniz için 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</dc:title>
  <dc:creator>Cemal Azim Örneksoy</dc:creator>
  <cp:lastModifiedBy>Sunay Fırat</cp:lastModifiedBy>
  <cp:revision>86</cp:revision>
  <dcterms:created xsi:type="dcterms:W3CDTF">2022-08-19T10:10:48Z</dcterms:created>
  <dcterms:modified xsi:type="dcterms:W3CDTF">2022-08-30T19:32:23Z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0x010100849D4CE99B5AD543B1279803DDFEE6D2</vt:lpwstr>
  </property>
</Properties>
</file>