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4.xml" ContentType="application/vnd.openxmlformats-officedocument.drawingml.diagramLayout+xml"/>
  <Override PartName="/ppt/theme/theme2.xml" ContentType="application/vnd.openxmlformats-officedocument.theme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4.xml" ContentType="application/vnd.openxmlformats-officedocument.drawingml.diagramStyl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2" r:id="rId2"/>
    <p:sldId id="261" r:id="rId3"/>
    <p:sldId id="262" r:id="rId4"/>
    <p:sldId id="263" r:id="rId5"/>
    <p:sldId id="279" r:id="rId6"/>
    <p:sldId id="265" r:id="rId7"/>
    <p:sldId id="266" r:id="rId8"/>
    <p:sldId id="267" r:id="rId9"/>
    <p:sldId id="259" r:id="rId10"/>
    <p:sldId id="269" r:id="rId11"/>
    <p:sldId id="274" r:id="rId12"/>
    <p:sldId id="275" r:id="rId13"/>
    <p:sldId id="270" r:id="rId14"/>
    <p:sldId id="271" r:id="rId15"/>
    <p:sldId id="272" r:id="rId16"/>
    <p:sldId id="28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26D9B-D7A6-4D98-A531-48CDE540E940}" type="doc">
      <dgm:prSet loTypeId="urn:microsoft.com/office/officeart/2005/8/layout/vList6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tr-TR"/>
        </a:p>
      </dgm:t>
    </dgm:pt>
    <dgm:pt modelId="{BE96CE80-C285-4B91-959E-F614B96C3352}">
      <dgm:prSet phldrT="[Metin]"/>
      <dgm:spPr/>
      <dgm:t>
        <a:bodyPr/>
        <a:lstStyle/>
        <a:p>
          <a:r>
            <a:rPr lang="tr-TR" dirty="0" smtClean="0"/>
            <a:t>Çukurova Üniversitesi</a:t>
          </a:r>
          <a:endParaRPr lang="tr-TR" dirty="0"/>
        </a:p>
      </dgm:t>
    </dgm:pt>
    <dgm:pt modelId="{7FE3DA88-7FFA-4204-ADA4-128761B104DE}" type="parTrans" cxnId="{1B588E09-A9C9-43E4-BE41-AB55D619A142}">
      <dgm:prSet/>
      <dgm:spPr/>
      <dgm:t>
        <a:bodyPr/>
        <a:lstStyle/>
        <a:p>
          <a:endParaRPr lang="tr-TR"/>
        </a:p>
      </dgm:t>
    </dgm:pt>
    <dgm:pt modelId="{689C7426-7630-41D5-89A3-3C9A142991F6}" type="sibTrans" cxnId="{1B588E09-A9C9-43E4-BE41-AB55D619A142}">
      <dgm:prSet/>
      <dgm:spPr/>
      <dgm:t>
        <a:bodyPr/>
        <a:lstStyle/>
        <a:p>
          <a:endParaRPr lang="tr-TR"/>
        </a:p>
      </dgm:t>
    </dgm:pt>
    <dgm:pt modelId="{21367DA6-F44F-47E1-B30A-C538CAD1E880}">
      <dgm:prSet phldrT="[Metin]"/>
      <dgm:spPr/>
      <dgm:t>
        <a:bodyPr/>
        <a:lstStyle/>
        <a:p>
          <a:r>
            <a:rPr lang="tr-TR" dirty="0" smtClean="0"/>
            <a:t>Akademik personel</a:t>
          </a:r>
          <a:endParaRPr lang="tr-TR" dirty="0"/>
        </a:p>
      </dgm:t>
    </dgm:pt>
    <dgm:pt modelId="{0192F7A4-23D7-4986-9C54-088B81A266E3}" type="parTrans" cxnId="{3D9186C8-04CC-4DB2-8348-661C9B60FBF5}">
      <dgm:prSet/>
      <dgm:spPr/>
      <dgm:t>
        <a:bodyPr/>
        <a:lstStyle/>
        <a:p>
          <a:endParaRPr lang="tr-TR"/>
        </a:p>
      </dgm:t>
    </dgm:pt>
    <dgm:pt modelId="{01055C92-5249-4E0F-8E1A-054F338187BF}" type="sibTrans" cxnId="{3D9186C8-04CC-4DB2-8348-661C9B60FBF5}">
      <dgm:prSet/>
      <dgm:spPr/>
      <dgm:t>
        <a:bodyPr/>
        <a:lstStyle/>
        <a:p>
          <a:endParaRPr lang="tr-TR"/>
        </a:p>
      </dgm:t>
    </dgm:pt>
    <dgm:pt modelId="{BB4FCD2D-ED8D-47CF-8493-8BB95A769E1B}">
      <dgm:prSet phldrT="[Metin]"/>
      <dgm:spPr/>
      <dgm:t>
        <a:bodyPr/>
        <a:lstStyle/>
        <a:p>
          <a:r>
            <a:rPr lang="tr-TR" dirty="0" smtClean="0"/>
            <a:t>İdari personel</a:t>
          </a:r>
          <a:endParaRPr lang="tr-TR" dirty="0"/>
        </a:p>
      </dgm:t>
    </dgm:pt>
    <dgm:pt modelId="{E3F1BDC1-AEA1-4FB7-AE6D-44DBC03C5EBE}" type="parTrans" cxnId="{B70574E1-9B44-41ED-8B86-314BC9612A8C}">
      <dgm:prSet/>
      <dgm:spPr/>
      <dgm:t>
        <a:bodyPr/>
        <a:lstStyle/>
        <a:p>
          <a:endParaRPr lang="tr-TR"/>
        </a:p>
      </dgm:t>
    </dgm:pt>
    <dgm:pt modelId="{8B2DDAB7-FAEB-4C4A-9FE6-33D84B23131D}" type="sibTrans" cxnId="{B70574E1-9B44-41ED-8B86-314BC9612A8C}">
      <dgm:prSet/>
      <dgm:spPr/>
      <dgm:t>
        <a:bodyPr/>
        <a:lstStyle/>
        <a:p>
          <a:endParaRPr lang="tr-TR"/>
        </a:p>
      </dgm:t>
    </dgm:pt>
    <dgm:pt modelId="{96A32225-3E91-41DF-B0AD-ACBE6A58CD56}">
      <dgm:prSet phldrT="[Metin]"/>
      <dgm:spPr/>
      <dgm:t>
        <a:bodyPr/>
        <a:lstStyle/>
        <a:p>
          <a:r>
            <a:rPr lang="tr-TR" dirty="0" smtClean="0"/>
            <a:t>Öğrenciler</a:t>
          </a:r>
          <a:endParaRPr lang="tr-TR" dirty="0"/>
        </a:p>
      </dgm:t>
    </dgm:pt>
    <dgm:pt modelId="{37C12FCD-E3EB-4BF2-B080-63CC3967B34B}" type="parTrans" cxnId="{8F7297D4-D4C6-477C-B65D-77F4F08E0107}">
      <dgm:prSet/>
      <dgm:spPr/>
      <dgm:t>
        <a:bodyPr/>
        <a:lstStyle/>
        <a:p>
          <a:endParaRPr lang="tr-TR"/>
        </a:p>
      </dgm:t>
    </dgm:pt>
    <dgm:pt modelId="{62AF3EE3-BE36-4F7C-9F94-2B556D78B185}" type="sibTrans" cxnId="{8F7297D4-D4C6-477C-B65D-77F4F08E0107}">
      <dgm:prSet/>
      <dgm:spPr/>
      <dgm:t>
        <a:bodyPr/>
        <a:lstStyle/>
        <a:p>
          <a:endParaRPr lang="tr-TR"/>
        </a:p>
      </dgm:t>
    </dgm:pt>
    <dgm:pt modelId="{B34D0555-AAE8-43BC-B0A6-4D374DF9AAA3}" type="pres">
      <dgm:prSet presAssocID="{BE626D9B-D7A6-4D98-A531-48CDE540E94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67F4D3CD-5CC0-40B9-804E-B56A7F257ECF}" type="pres">
      <dgm:prSet presAssocID="{BE96CE80-C285-4B91-959E-F614B96C3352}" presName="linNode" presStyleCnt="0"/>
      <dgm:spPr/>
      <dgm:t>
        <a:bodyPr/>
        <a:lstStyle/>
        <a:p>
          <a:endParaRPr lang="tr-TR"/>
        </a:p>
      </dgm:t>
    </dgm:pt>
    <dgm:pt modelId="{A9736351-9375-4E9F-889A-552DE6F65C44}" type="pres">
      <dgm:prSet presAssocID="{BE96CE80-C285-4B91-959E-F614B96C3352}" presName="parentShp" presStyleLbl="node1" presStyleIdx="0" presStyleCnt="1" custScaleX="152302" custScaleY="825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862A7A-0A2A-4828-9012-B78DBADA6FEC}" type="pres">
      <dgm:prSet presAssocID="{BE96CE80-C285-4B91-959E-F614B96C3352}" presName="childShp" presStyleLbl="bgAccFollowNode1" presStyleIdx="0" presStyleCnt="1" custScaleX="13398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7297D4-D4C6-477C-B65D-77F4F08E0107}" srcId="{BE96CE80-C285-4B91-959E-F614B96C3352}" destId="{96A32225-3E91-41DF-B0AD-ACBE6A58CD56}" srcOrd="2" destOrd="0" parTransId="{37C12FCD-E3EB-4BF2-B080-63CC3967B34B}" sibTransId="{62AF3EE3-BE36-4F7C-9F94-2B556D78B185}"/>
    <dgm:cxn modelId="{51CF7764-64B1-4EA0-9B61-AFB87D47FCD7}" type="presOf" srcId="{96A32225-3E91-41DF-B0AD-ACBE6A58CD56}" destId="{FF862A7A-0A2A-4828-9012-B78DBADA6FEC}" srcOrd="0" destOrd="2" presId="urn:microsoft.com/office/officeart/2005/8/layout/vList6"/>
    <dgm:cxn modelId="{23FBDAD4-2F29-431D-A398-190C3931320E}" type="presOf" srcId="{BE626D9B-D7A6-4D98-A531-48CDE540E940}" destId="{B34D0555-AAE8-43BC-B0A6-4D374DF9AAA3}" srcOrd="0" destOrd="0" presId="urn:microsoft.com/office/officeart/2005/8/layout/vList6"/>
    <dgm:cxn modelId="{B70574E1-9B44-41ED-8B86-314BC9612A8C}" srcId="{BE96CE80-C285-4B91-959E-F614B96C3352}" destId="{BB4FCD2D-ED8D-47CF-8493-8BB95A769E1B}" srcOrd="1" destOrd="0" parTransId="{E3F1BDC1-AEA1-4FB7-AE6D-44DBC03C5EBE}" sibTransId="{8B2DDAB7-FAEB-4C4A-9FE6-33D84B23131D}"/>
    <dgm:cxn modelId="{654F66EC-A62D-4800-94E6-18F90C5B3B0D}" type="presOf" srcId="{BB4FCD2D-ED8D-47CF-8493-8BB95A769E1B}" destId="{FF862A7A-0A2A-4828-9012-B78DBADA6FEC}" srcOrd="0" destOrd="1" presId="urn:microsoft.com/office/officeart/2005/8/layout/vList6"/>
    <dgm:cxn modelId="{1B588E09-A9C9-43E4-BE41-AB55D619A142}" srcId="{BE626D9B-D7A6-4D98-A531-48CDE540E940}" destId="{BE96CE80-C285-4B91-959E-F614B96C3352}" srcOrd="0" destOrd="0" parTransId="{7FE3DA88-7FFA-4204-ADA4-128761B104DE}" sibTransId="{689C7426-7630-41D5-89A3-3C9A142991F6}"/>
    <dgm:cxn modelId="{43023EB9-FD98-4958-8376-577F420A233C}" type="presOf" srcId="{BE96CE80-C285-4B91-959E-F614B96C3352}" destId="{A9736351-9375-4E9F-889A-552DE6F65C44}" srcOrd="0" destOrd="0" presId="urn:microsoft.com/office/officeart/2005/8/layout/vList6"/>
    <dgm:cxn modelId="{CBDA99EB-5BA0-4F9F-8A18-56BCB0A3ED7C}" type="presOf" srcId="{21367DA6-F44F-47E1-B30A-C538CAD1E880}" destId="{FF862A7A-0A2A-4828-9012-B78DBADA6FEC}" srcOrd="0" destOrd="0" presId="urn:microsoft.com/office/officeart/2005/8/layout/vList6"/>
    <dgm:cxn modelId="{3D9186C8-04CC-4DB2-8348-661C9B60FBF5}" srcId="{BE96CE80-C285-4B91-959E-F614B96C3352}" destId="{21367DA6-F44F-47E1-B30A-C538CAD1E880}" srcOrd="0" destOrd="0" parTransId="{0192F7A4-23D7-4986-9C54-088B81A266E3}" sibTransId="{01055C92-5249-4E0F-8E1A-054F338187BF}"/>
    <dgm:cxn modelId="{72B2262C-73C7-4EDA-8E90-4D6D16B5BC30}" type="presParOf" srcId="{B34D0555-AAE8-43BC-B0A6-4D374DF9AAA3}" destId="{67F4D3CD-5CC0-40B9-804E-B56A7F257ECF}" srcOrd="0" destOrd="0" presId="urn:microsoft.com/office/officeart/2005/8/layout/vList6"/>
    <dgm:cxn modelId="{03FD63CB-463F-4710-A782-896CD833712B}" type="presParOf" srcId="{67F4D3CD-5CC0-40B9-804E-B56A7F257ECF}" destId="{A9736351-9375-4E9F-889A-552DE6F65C44}" srcOrd="0" destOrd="0" presId="urn:microsoft.com/office/officeart/2005/8/layout/vList6"/>
    <dgm:cxn modelId="{F5DB4E6F-2D5D-4D63-8124-95C9930C09AD}" type="presParOf" srcId="{67F4D3CD-5CC0-40B9-804E-B56A7F257ECF}" destId="{FF862A7A-0A2A-4828-9012-B78DBADA6FEC}" srcOrd="1" destOrd="0" presId="urn:microsoft.com/office/officeart/2005/8/layout/vList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B10FC2-7090-44F8-BA1E-B7CE1D20103F}" type="doc">
      <dgm:prSet loTypeId="urn:microsoft.com/office/officeart/2005/8/layout/list1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tr-TR"/>
        </a:p>
      </dgm:t>
    </dgm:pt>
    <dgm:pt modelId="{5157F8AA-E562-4FDA-8F9E-EFE7D03134D8}">
      <dgm:prSet phldrT="[Metin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>
              <a:solidFill>
                <a:schemeClr val="bg1"/>
              </a:solidFill>
            </a:rPr>
            <a:t>Eğitim ile farkındalığı artırmak</a:t>
          </a:r>
        </a:p>
      </dgm:t>
    </dgm:pt>
    <dgm:pt modelId="{94F6871F-B857-422F-9C21-9FC9AD46D0BE}" type="parTrans" cxnId="{9E9EAE90-D915-48CC-A1D0-D439CA013025}">
      <dgm:prSet/>
      <dgm:spPr/>
      <dgm:t>
        <a:bodyPr/>
        <a:lstStyle/>
        <a:p>
          <a:endParaRPr lang="tr-TR"/>
        </a:p>
      </dgm:t>
    </dgm:pt>
    <dgm:pt modelId="{33014722-8DEA-4946-AEEB-FFB0AF184B8C}" type="sibTrans" cxnId="{9E9EAE90-D915-48CC-A1D0-D439CA013025}">
      <dgm:prSet/>
      <dgm:spPr/>
      <dgm:t>
        <a:bodyPr/>
        <a:lstStyle/>
        <a:p>
          <a:endParaRPr lang="tr-TR"/>
        </a:p>
      </dgm:t>
    </dgm:pt>
    <dgm:pt modelId="{ED836C8A-260F-456B-8416-0E20B6772572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Psikolojik destek veya </a:t>
          </a:r>
          <a:endParaRPr lang="tr-TR" dirty="0">
            <a:solidFill>
              <a:schemeClr val="tx1"/>
            </a:solidFill>
          </a:endParaRPr>
        </a:p>
      </dgm:t>
    </dgm:pt>
    <dgm:pt modelId="{A1824641-84D1-4734-8B96-9F28201C4B0C}" type="parTrans" cxnId="{39744D0C-D7FB-458C-8084-162703ED7A36}">
      <dgm:prSet/>
      <dgm:spPr/>
      <dgm:t>
        <a:bodyPr/>
        <a:lstStyle/>
        <a:p>
          <a:endParaRPr lang="tr-TR"/>
        </a:p>
      </dgm:t>
    </dgm:pt>
    <dgm:pt modelId="{7DFBA027-8392-41D7-B22E-BF2F30B241C3}" type="sibTrans" cxnId="{39744D0C-D7FB-458C-8084-162703ED7A36}">
      <dgm:prSet/>
      <dgm:spPr/>
      <dgm:t>
        <a:bodyPr/>
        <a:lstStyle/>
        <a:p>
          <a:endParaRPr lang="tr-TR"/>
        </a:p>
      </dgm:t>
    </dgm:pt>
    <dgm:pt modelId="{3129D200-8287-4646-BE35-05BA58377642}">
      <dgm:prSet phldrT="[Metin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>
              <a:solidFill>
                <a:schemeClr val="tx1"/>
              </a:solidFill>
            </a:rPr>
            <a:t>Hukuki destek sağlamak</a:t>
          </a:r>
        </a:p>
      </dgm:t>
    </dgm:pt>
    <dgm:pt modelId="{D1028422-4E5B-4FED-B7E9-7E22876F9D1D}" type="parTrans" cxnId="{9E73E612-48AB-4BF3-9DE0-BB369D2DB666}">
      <dgm:prSet/>
      <dgm:spPr/>
      <dgm:t>
        <a:bodyPr/>
        <a:lstStyle/>
        <a:p>
          <a:endParaRPr lang="tr-TR"/>
        </a:p>
      </dgm:t>
    </dgm:pt>
    <dgm:pt modelId="{C6B8D5B1-9EE8-4DB6-B236-3636D41094A6}" type="sibTrans" cxnId="{9E73E612-48AB-4BF3-9DE0-BB369D2DB666}">
      <dgm:prSet/>
      <dgm:spPr/>
      <dgm:t>
        <a:bodyPr/>
        <a:lstStyle/>
        <a:p>
          <a:endParaRPr lang="tr-TR"/>
        </a:p>
      </dgm:t>
    </dgm:pt>
    <dgm:pt modelId="{EBC081A4-DCF6-4F3D-985A-73032ACBBC46}" type="pres">
      <dgm:prSet presAssocID="{11B10FC2-7090-44F8-BA1E-B7CE1D2010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0FD710F-DD06-458D-A679-231F1C92AED7}" type="pres">
      <dgm:prSet presAssocID="{5157F8AA-E562-4FDA-8F9E-EFE7D03134D8}" presName="parentLin" presStyleCnt="0"/>
      <dgm:spPr/>
      <dgm:t>
        <a:bodyPr/>
        <a:lstStyle/>
        <a:p>
          <a:endParaRPr lang="tr-TR"/>
        </a:p>
      </dgm:t>
    </dgm:pt>
    <dgm:pt modelId="{8C4E4C46-1291-4CA5-BCDD-5F531DC674A4}" type="pres">
      <dgm:prSet presAssocID="{5157F8AA-E562-4FDA-8F9E-EFE7D03134D8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F1E9B0E6-38B0-4DC6-AFAA-E00DC6B9283B}" type="pres">
      <dgm:prSet presAssocID="{5157F8AA-E562-4FDA-8F9E-EFE7D03134D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55FCA5-11AD-44F5-9636-DB50852B3BEB}" type="pres">
      <dgm:prSet presAssocID="{5157F8AA-E562-4FDA-8F9E-EFE7D03134D8}" presName="negativeSpace" presStyleCnt="0"/>
      <dgm:spPr/>
      <dgm:t>
        <a:bodyPr/>
        <a:lstStyle/>
        <a:p>
          <a:endParaRPr lang="tr-TR"/>
        </a:p>
      </dgm:t>
    </dgm:pt>
    <dgm:pt modelId="{7ACC8B4E-57EE-4757-8E82-67AF95845A93}" type="pres">
      <dgm:prSet presAssocID="{5157F8AA-E562-4FDA-8F9E-EFE7D03134D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077BC1-DD57-4900-9A4E-3E6F1C2054C8}" type="pres">
      <dgm:prSet presAssocID="{33014722-8DEA-4946-AEEB-FFB0AF184B8C}" presName="spaceBetweenRectangles" presStyleCnt="0"/>
      <dgm:spPr/>
      <dgm:t>
        <a:bodyPr/>
        <a:lstStyle/>
        <a:p>
          <a:endParaRPr lang="tr-TR"/>
        </a:p>
      </dgm:t>
    </dgm:pt>
    <dgm:pt modelId="{6BBBDA6F-6FAE-4419-90CE-36C1EEB9C9A8}" type="pres">
      <dgm:prSet presAssocID="{ED836C8A-260F-456B-8416-0E20B6772572}" presName="parentLin" presStyleCnt="0"/>
      <dgm:spPr/>
      <dgm:t>
        <a:bodyPr/>
        <a:lstStyle/>
        <a:p>
          <a:endParaRPr lang="tr-TR"/>
        </a:p>
      </dgm:t>
    </dgm:pt>
    <dgm:pt modelId="{12823FB9-5FB4-49BB-B47A-02450B598B50}" type="pres">
      <dgm:prSet presAssocID="{ED836C8A-260F-456B-8416-0E20B6772572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88E33F2E-917B-462D-B153-A2B4ED5BEC60}" type="pres">
      <dgm:prSet presAssocID="{ED836C8A-260F-456B-8416-0E20B6772572}" presName="parentText" presStyleLbl="node1" presStyleIdx="1" presStyleCnt="3" custLinFactNeighborX="-7346" custLinFactNeighborY="-104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A04BA1-FA09-4708-A2BC-759817F19BF7}" type="pres">
      <dgm:prSet presAssocID="{ED836C8A-260F-456B-8416-0E20B6772572}" presName="negativeSpace" presStyleCnt="0"/>
      <dgm:spPr/>
      <dgm:t>
        <a:bodyPr/>
        <a:lstStyle/>
        <a:p>
          <a:endParaRPr lang="tr-TR"/>
        </a:p>
      </dgm:t>
    </dgm:pt>
    <dgm:pt modelId="{6B6040DE-6405-4219-B8F9-AD07F9526CB7}" type="pres">
      <dgm:prSet presAssocID="{ED836C8A-260F-456B-8416-0E20B677257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0C33C3-ECEF-4852-ADED-0FD2D10DA4CF}" type="pres">
      <dgm:prSet presAssocID="{7DFBA027-8392-41D7-B22E-BF2F30B241C3}" presName="spaceBetweenRectangles" presStyleCnt="0"/>
      <dgm:spPr/>
      <dgm:t>
        <a:bodyPr/>
        <a:lstStyle/>
        <a:p>
          <a:endParaRPr lang="tr-TR"/>
        </a:p>
      </dgm:t>
    </dgm:pt>
    <dgm:pt modelId="{F87A827F-9846-49F2-86A6-EEF8EFA49FF8}" type="pres">
      <dgm:prSet presAssocID="{3129D200-8287-4646-BE35-05BA58377642}" presName="parentLin" presStyleCnt="0"/>
      <dgm:spPr/>
      <dgm:t>
        <a:bodyPr/>
        <a:lstStyle/>
        <a:p>
          <a:endParaRPr lang="tr-TR"/>
        </a:p>
      </dgm:t>
    </dgm:pt>
    <dgm:pt modelId="{E2DD5FA7-F87A-481B-A8AA-472A735179D5}" type="pres">
      <dgm:prSet presAssocID="{3129D200-8287-4646-BE35-05BA58377642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843AA7DA-53E6-4234-BF46-D9E78029C2EC}" type="pres">
      <dgm:prSet presAssocID="{3129D200-8287-4646-BE35-05BA58377642}" presName="parentText" presStyleLbl="node1" presStyleIdx="2" presStyleCnt="3" custScaleY="99130" custLinFactNeighborX="-2714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0F1B7E-C3C6-46F0-AC28-1064E2D52BD2}" type="pres">
      <dgm:prSet presAssocID="{3129D200-8287-4646-BE35-05BA58377642}" presName="negativeSpace" presStyleCnt="0"/>
      <dgm:spPr/>
      <dgm:t>
        <a:bodyPr/>
        <a:lstStyle/>
        <a:p>
          <a:endParaRPr lang="tr-TR"/>
        </a:p>
      </dgm:t>
    </dgm:pt>
    <dgm:pt modelId="{D35DCCB5-20A0-455A-A47B-076366FA38A6}" type="pres">
      <dgm:prSet presAssocID="{3129D200-8287-4646-BE35-05BA58377642}" presName="childText" presStyleLbl="conFgAcc1" presStyleIdx="2" presStyleCnt="3" custLinFactNeighborX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4422709-B584-43F8-B7B6-B359071DA91B}" type="presOf" srcId="{5157F8AA-E562-4FDA-8F9E-EFE7D03134D8}" destId="{8C4E4C46-1291-4CA5-BCDD-5F531DC674A4}" srcOrd="0" destOrd="0" presId="urn:microsoft.com/office/officeart/2005/8/layout/list1"/>
    <dgm:cxn modelId="{36E820CF-18FE-4889-B67B-6D38E344954D}" type="presOf" srcId="{3129D200-8287-4646-BE35-05BA58377642}" destId="{843AA7DA-53E6-4234-BF46-D9E78029C2EC}" srcOrd="1" destOrd="0" presId="urn:microsoft.com/office/officeart/2005/8/layout/list1"/>
    <dgm:cxn modelId="{9E9EAE90-D915-48CC-A1D0-D439CA013025}" srcId="{11B10FC2-7090-44F8-BA1E-B7CE1D20103F}" destId="{5157F8AA-E562-4FDA-8F9E-EFE7D03134D8}" srcOrd="0" destOrd="0" parTransId="{94F6871F-B857-422F-9C21-9FC9AD46D0BE}" sibTransId="{33014722-8DEA-4946-AEEB-FFB0AF184B8C}"/>
    <dgm:cxn modelId="{D541E3B2-BDE5-4876-8BB1-58CADB0CDD8D}" type="presOf" srcId="{3129D200-8287-4646-BE35-05BA58377642}" destId="{E2DD5FA7-F87A-481B-A8AA-472A735179D5}" srcOrd="0" destOrd="0" presId="urn:microsoft.com/office/officeart/2005/8/layout/list1"/>
    <dgm:cxn modelId="{39744D0C-D7FB-458C-8084-162703ED7A36}" srcId="{11B10FC2-7090-44F8-BA1E-B7CE1D20103F}" destId="{ED836C8A-260F-456B-8416-0E20B6772572}" srcOrd="1" destOrd="0" parTransId="{A1824641-84D1-4734-8B96-9F28201C4B0C}" sibTransId="{7DFBA027-8392-41D7-B22E-BF2F30B241C3}"/>
    <dgm:cxn modelId="{E05A4100-414F-4AC3-9546-720D2BEBA3B0}" type="presOf" srcId="{ED836C8A-260F-456B-8416-0E20B6772572}" destId="{88E33F2E-917B-462D-B153-A2B4ED5BEC60}" srcOrd="1" destOrd="0" presId="urn:microsoft.com/office/officeart/2005/8/layout/list1"/>
    <dgm:cxn modelId="{D1B37EAA-0E49-4F81-8678-7991339191DC}" type="presOf" srcId="{5157F8AA-E562-4FDA-8F9E-EFE7D03134D8}" destId="{F1E9B0E6-38B0-4DC6-AFAA-E00DC6B9283B}" srcOrd="1" destOrd="0" presId="urn:microsoft.com/office/officeart/2005/8/layout/list1"/>
    <dgm:cxn modelId="{9E73E612-48AB-4BF3-9DE0-BB369D2DB666}" srcId="{11B10FC2-7090-44F8-BA1E-B7CE1D20103F}" destId="{3129D200-8287-4646-BE35-05BA58377642}" srcOrd="2" destOrd="0" parTransId="{D1028422-4E5B-4FED-B7E9-7E22876F9D1D}" sibTransId="{C6B8D5B1-9EE8-4DB6-B236-3636D41094A6}"/>
    <dgm:cxn modelId="{76FA4E01-1A42-4A8C-B838-0E4E0F580C1C}" type="presOf" srcId="{ED836C8A-260F-456B-8416-0E20B6772572}" destId="{12823FB9-5FB4-49BB-B47A-02450B598B50}" srcOrd="0" destOrd="0" presId="urn:microsoft.com/office/officeart/2005/8/layout/list1"/>
    <dgm:cxn modelId="{1476EEA4-A9C5-4DCB-8D73-2EA5641B022A}" type="presOf" srcId="{11B10FC2-7090-44F8-BA1E-B7CE1D20103F}" destId="{EBC081A4-DCF6-4F3D-985A-73032ACBBC46}" srcOrd="0" destOrd="0" presId="urn:microsoft.com/office/officeart/2005/8/layout/list1"/>
    <dgm:cxn modelId="{5F6D3813-04B8-4EC1-9FA9-C54AB9D6A217}" type="presParOf" srcId="{EBC081A4-DCF6-4F3D-985A-73032ACBBC46}" destId="{F0FD710F-DD06-458D-A679-231F1C92AED7}" srcOrd="0" destOrd="0" presId="urn:microsoft.com/office/officeart/2005/8/layout/list1"/>
    <dgm:cxn modelId="{99751615-A257-4644-8DED-18C03208ABC7}" type="presParOf" srcId="{F0FD710F-DD06-458D-A679-231F1C92AED7}" destId="{8C4E4C46-1291-4CA5-BCDD-5F531DC674A4}" srcOrd="0" destOrd="0" presId="urn:microsoft.com/office/officeart/2005/8/layout/list1"/>
    <dgm:cxn modelId="{7B38F1F5-D14E-461D-81F0-E3A01EFF8B07}" type="presParOf" srcId="{F0FD710F-DD06-458D-A679-231F1C92AED7}" destId="{F1E9B0E6-38B0-4DC6-AFAA-E00DC6B9283B}" srcOrd="1" destOrd="0" presId="urn:microsoft.com/office/officeart/2005/8/layout/list1"/>
    <dgm:cxn modelId="{5DC2F848-43B8-499D-95E6-AA21913723C3}" type="presParOf" srcId="{EBC081A4-DCF6-4F3D-985A-73032ACBBC46}" destId="{E155FCA5-11AD-44F5-9636-DB50852B3BEB}" srcOrd="1" destOrd="0" presId="urn:microsoft.com/office/officeart/2005/8/layout/list1"/>
    <dgm:cxn modelId="{B676D921-94B3-4F15-AC59-0D30F86F895D}" type="presParOf" srcId="{EBC081A4-DCF6-4F3D-985A-73032ACBBC46}" destId="{7ACC8B4E-57EE-4757-8E82-67AF95845A93}" srcOrd="2" destOrd="0" presId="urn:microsoft.com/office/officeart/2005/8/layout/list1"/>
    <dgm:cxn modelId="{3016E613-1D09-4C86-A20A-461A2D3591B0}" type="presParOf" srcId="{EBC081A4-DCF6-4F3D-985A-73032ACBBC46}" destId="{A2077BC1-DD57-4900-9A4E-3E6F1C2054C8}" srcOrd="3" destOrd="0" presId="urn:microsoft.com/office/officeart/2005/8/layout/list1"/>
    <dgm:cxn modelId="{B580CE15-BDFF-4E3E-94EF-A52C419E4177}" type="presParOf" srcId="{EBC081A4-DCF6-4F3D-985A-73032ACBBC46}" destId="{6BBBDA6F-6FAE-4419-90CE-36C1EEB9C9A8}" srcOrd="4" destOrd="0" presId="urn:microsoft.com/office/officeart/2005/8/layout/list1"/>
    <dgm:cxn modelId="{5E74E139-6987-42C0-AF07-27BD4209F656}" type="presParOf" srcId="{6BBBDA6F-6FAE-4419-90CE-36C1EEB9C9A8}" destId="{12823FB9-5FB4-49BB-B47A-02450B598B50}" srcOrd="0" destOrd="0" presId="urn:microsoft.com/office/officeart/2005/8/layout/list1"/>
    <dgm:cxn modelId="{26859FD2-5E41-4B3A-B921-34BEC067B824}" type="presParOf" srcId="{6BBBDA6F-6FAE-4419-90CE-36C1EEB9C9A8}" destId="{88E33F2E-917B-462D-B153-A2B4ED5BEC60}" srcOrd="1" destOrd="0" presId="urn:microsoft.com/office/officeart/2005/8/layout/list1"/>
    <dgm:cxn modelId="{F13B52BE-2DB4-4DB2-AAF9-DDBBC9CED535}" type="presParOf" srcId="{EBC081A4-DCF6-4F3D-985A-73032ACBBC46}" destId="{3AA04BA1-FA09-4708-A2BC-759817F19BF7}" srcOrd="5" destOrd="0" presId="urn:microsoft.com/office/officeart/2005/8/layout/list1"/>
    <dgm:cxn modelId="{35D22F14-1DFE-4375-8D53-6E6A382442AF}" type="presParOf" srcId="{EBC081A4-DCF6-4F3D-985A-73032ACBBC46}" destId="{6B6040DE-6405-4219-B8F9-AD07F9526CB7}" srcOrd="6" destOrd="0" presId="urn:microsoft.com/office/officeart/2005/8/layout/list1"/>
    <dgm:cxn modelId="{1709157D-68ED-4DC8-B1C3-22F6FB057E29}" type="presParOf" srcId="{EBC081A4-DCF6-4F3D-985A-73032ACBBC46}" destId="{6D0C33C3-ECEF-4852-ADED-0FD2D10DA4CF}" srcOrd="7" destOrd="0" presId="urn:microsoft.com/office/officeart/2005/8/layout/list1"/>
    <dgm:cxn modelId="{03022F37-F40A-4061-A8FA-E60AFFF3193E}" type="presParOf" srcId="{EBC081A4-DCF6-4F3D-985A-73032ACBBC46}" destId="{F87A827F-9846-49F2-86A6-EEF8EFA49FF8}" srcOrd="8" destOrd="0" presId="urn:microsoft.com/office/officeart/2005/8/layout/list1"/>
    <dgm:cxn modelId="{A1383FBA-60C1-4F64-BDB9-B166B17A2C75}" type="presParOf" srcId="{F87A827F-9846-49F2-86A6-EEF8EFA49FF8}" destId="{E2DD5FA7-F87A-481B-A8AA-472A735179D5}" srcOrd="0" destOrd="0" presId="urn:microsoft.com/office/officeart/2005/8/layout/list1"/>
    <dgm:cxn modelId="{A5865C24-D4FC-44AA-8669-1D1933A910DB}" type="presParOf" srcId="{F87A827F-9846-49F2-86A6-EEF8EFA49FF8}" destId="{843AA7DA-53E6-4234-BF46-D9E78029C2EC}" srcOrd="1" destOrd="0" presId="urn:microsoft.com/office/officeart/2005/8/layout/list1"/>
    <dgm:cxn modelId="{5B482047-2DD7-4346-8BA1-DB485DE435C9}" type="presParOf" srcId="{EBC081A4-DCF6-4F3D-985A-73032ACBBC46}" destId="{980F1B7E-C3C6-46F0-AC28-1064E2D52BD2}" srcOrd="9" destOrd="0" presId="urn:microsoft.com/office/officeart/2005/8/layout/list1"/>
    <dgm:cxn modelId="{CA34D99E-BA41-4A94-9523-FE3A36382C23}" type="presParOf" srcId="{EBC081A4-DCF6-4F3D-985A-73032ACBBC46}" destId="{D35DCCB5-20A0-455A-A47B-076366FA38A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C33C23-BCD4-4B0F-B1A6-82F5DB0C4731}" type="doc">
      <dgm:prSet loTypeId="urn:microsoft.com/office/officeart/2005/8/layout/vList6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tr-TR"/>
        </a:p>
      </dgm:t>
    </dgm:pt>
    <dgm:pt modelId="{3AECF0FE-8415-4474-963A-9D2906BD8969}">
      <dgm:prSet phldrT="[Metin]"/>
      <dgm:spPr/>
      <dgm:t>
        <a:bodyPr/>
        <a:lstStyle/>
        <a:p>
          <a:pPr algn="l"/>
          <a:r>
            <a:rPr lang="tr-TR" dirty="0" smtClean="0"/>
            <a:t>Rızaya dayalı olmayan cinsel içerikli davranışların engellenmesi bağlamında kişilerin haklarını öğrenmesi ve bu konuda bir bilinç oluşturulması amacıyla,</a:t>
          </a:r>
          <a:endParaRPr lang="tr-TR" dirty="0"/>
        </a:p>
      </dgm:t>
    </dgm:pt>
    <dgm:pt modelId="{B9910029-1E16-4B67-9C49-F9D9167F56BC}" type="parTrans" cxnId="{6B067B10-1A0A-4D54-BAEC-8B61823D91D9}">
      <dgm:prSet/>
      <dgm:spPr/>
      <dgm:t>
        <a:bodyPr/>
        <a:lstStyle/>
        <a:p>
          <a:endParaRPr lang="tr-TR"/>
        </a:p>
      </dgm:t>
    </dgm:pt>
    <dgm:pt modelId="{F2DB2DAF-435A-4B44-B9D7-FD7A74F8970B}" type="sibTrans" cxnId="{6B067B10-1A0A-4D54-BAEC-8B61823D91D9}">
      <dgm:prSet/>
      <dgm:spPr/>
      <dgm:t>
        <a:bodyPr/>
        <a:lstStyle/>
        <a:p>
          <a:endParaRPr lang="tr-TR"/>
        </a:p>
      </dgm:t>
    </dgm:pt>
    <dgm:pt modelId="{EBA0A077-11DB-4EBC-9BE9-D3B7B27F2E29}">
      <dgm:prSet phldrT="[Metin]"/>
      <dgm:spPr/>
      <dgm:t>
        <a:bodyPr/>
        <a:lstStyle/>
        <a:p>
          <a:r>
            <a:rPr lang="tr-TR" dirty="0" smtClean="0"/>
            <a:t>Cinsel Taciz</a:t>
          </a:r>
          <a:endParaRPr lang="tr-TR" dirty="0"/>
        </a:p>
      </dgm:t>
    </dgm:pt>
    <dgm:pt modelId="{9FB7AE80-DF05-41D7-9B98-C181183A49F6}" type="parTrans" cxnId="{1C736B05-23EA-4451-BE08-9473C5EFD997}">
      <dgm:prSet/>
      <dgm:spPr/>
      <dgm:t>
        <a:bodyPr/>
        <a:lstStyle/>
        <a:p>
          <a:endParaRPr lang="tr-TR"/>
        </a:p>
      </dgm:t>
    </dgm:pt>
    <dgm:pt modelId="{29D978F9-D74E-4887-B856-488D895010DF}" type="sibTrans" cxnId="{1C736B05-23EA-4451-BE08-9473C5EFD997}">
      <dgm:prSet/>
      <dgm:spPr/>
      <dgm:t>
        <a:bodyPr/>
        <a:lstStyle/>
        <a:p>
          <a:endParaRPr lang="tr-TR"/>
        </a:p>
      </dgm:t>
    </dgm:pt>
    <dgm:pt modelId="{0EA87572-0BBD-4AD6-A693-3FA1A19AA4FC}">
      <dgm:prSet phldrT="[Metin]"/>
      <dgm:spPr/>
      <dgm:t>
        <a:bodyPr/>
        <a:lstStyle/>
        <a:p>
          <a:r>
            <a:rPr lang="tr-TR" dirty="0" smtClean="0"/>
            <a:t>Ödüllendirme vaadi</a:t>
          </a:r>
          <a:endParaRPr lang="tr-TR" dirty="0"/>
        </a:p>
      </dgm:t>
    </dgm:pt>
    <dgm:pt modelId="{531B34AB-C155-49E8-9473-8D1B1AB69412}" type="parTrans" cxnId="{CF254759-B112-4914-BA8E-B30F00F14E21}">
      <dgm:prSet/>
      <dgm:spPr/>
      <dgm:t>
        <a:bodyPr/>
        <a:lstStyle/>
        <a:p>
          <a:endParaRPr lang="tr-TR"/>
        </a:p>
      </dgm:t>
    </dgm:pt>
    <dgm:pt modelId="{E22AAA78-23FA-4FFE-9454-34F40EF2F8F2}" type="sibTrans" cxnId="{CF254759-B112-4914-BA8E-B30F00F14E21}">
      <dgm:prSet/>
      <dgm:spPr/>
      <dgm:t>
        <a:bodyPr/>
        <a:lstStyle/>
        <a:p>
          <a:endParaRPr lang="tr-TR"/>
        </a:p>
      </dgm:t>
    </dgm:pt>
    <dgm:pt modelId="{6B137249-817C-4899-8FBD-EBFADA6A7EE8}">
      <dgm:prSet phldrT="[Metin]"/>
      <dgm:spPr/>
      <dgm:t>
        <a:bodyPr/>
        <a:lstStyle/>
        <a:p>
          <a:r>
            <a:rPr lang="tr-TR" dirty="0" smtClean="0"/>
            <a:t>Cinsel Saldırı</a:t>
          </a:r>
          <a:endParaRPr lang="tr-TR" dirty="0"/>
        </a:p>
      </dgm:t>
    </dgm:pt>
    <dgm:pt modelId="{71A18C45-A700-4D33-938F-FDFD2C41A19C}" type="parTrans" cxnId="{2D519E01-AE11-4281-9821-5609003D8D4D}">
      <dgm:prSet/>
      <dgm:spPr/>
      <dgm:t>
        <a:bodyPr/>
        <a:lstStyle/>
        <a:p>
          <a:endParaRPr lang="tr-TR"/>
        </a:p>
      </dgm:t>
    </dgm:pt>
    <dgm:pt modelId="{BDD5EFBA-4DB6-4380-B4D9-ACB2B496D905}" type="sibTrans" cxnId="{2D519E01-AE11-4281-9821-5609003D8D4D}">
      <dgm:prSet/>
      <dgm:spPr/>
      <dgm:t>
        <a:bodyPr/>
        <a:lstStyle/>
        <a:p>
          <a:endParaRPr lang="tr-TR"/>
        </a:p>
      </dgm:t>
    </dgm:pt>
    <dgm:pt modelId="{64BC9DF4-B542-4327-8278-0498EC182884}">
      <dgm:prSet phldrT="[Metin]"/>
      <dgm:spPr/>
      <dgm:t>
        <a:bodyPr/>
        <a:lstStyle/>
        <a:p>
          <a:r>
            <a:rPr lang="tr-TR" dirty="0" smtClean="0"/>
            <a:t>Israrlı Takip</a:t>
          </a:r>
          <a:endParaRPr lang="tr-TR" dirty="0"/>
        </a:p>
      </dgm:t>
    </dgm:pt>
    <dgm:pt modelId="{34B1032A-82E0-426C-8F11-71A523E6E7C2}" type="parTrans" cxnId="{0E55DF33-CAA7-4020-8435-6E4A4144C11B}">
      <dgm:prSet/>
      <dgm:spPr/>
      <dgm:t>
        <a:bodyPr/>
        <a:lstStyle/>
        <a:p>
          <a:endParaRPr lang="tr-TR"/>
        </a:p>
      </dgm:t>
    </dgm:pt>
    <dgm:pt modelId="{6D2C2835-E29E-49B3-AF80-4CE10F31C4EE}" type="sibTrans" cxnId="{0E55DF33-CAA7-4020-8435-6E4A4144C11B}">
      <dgm:prSet/>
      <dgm:spPr/>
      <dgm:t>
        <a:bodyPr/>
        <a:lstStyle/>
        <a:p>
          <a:endParaRPr lang="tr-TR"/>
        </a:p>
      </dgm:t>
    </dgm:pt>
    <dgm:pt modelId="{BE28FBF5-6029-4598-8030-1B9F2B6FA4B3}">
      <dgm:prSet phldrT="[Metin]"/>
      <dgm:spPr/>
      <dgm:t>
        <a:bodyPr/>
        <a:lstStyle/>
        <a:p>
          <a:r>
            <a:rPr lang="tr-TR" dirty="0" smtClean="0"/>
            <a:t>Misilleme</a:t>
          </a:r>
          <a:endParaRPr lang="tr-TR" dirty="0"/>
        </a:p>
      </dgm:t>
    </dgm:pt>
    <dgm:pt modelId="{8B47B2E2-399F-4E4C-B682-7263A5693471}" type="parTrans" cxnId="{B72BADB4-3256-404F-BBEB-63025316CD33}">
      <dgm:prSet/>
      <dgm:spPr/>
      <dgm:t>
        <a:bodyPr/>
        <a:lstStyle/>
        <a:p>
          <a:endParaRPr lang="tr-TR"/>
        </a:p>
      </dgm:t>
    </dgm:pt>
    <dgm:pt modelId="{75A34DFB-3322-41C9-A436-697925F43493}" type="sibTrans" cxnId="{B72BADB4-3256-404F-BBEB-63025316CD33}">
      <dgm:prSet/>
      <dgm:spPr/>
      <dgm:t>
        <a:bodyPr/>
        <a:lstStyle/>
        <a:p>
          <a:endParaRPr lang="tr-TR"/>
        </a:p>
      </dgm:t>
    </dgm:pt>
    <dgm:pt modelId="{B8975C8E-4813-40EF-80A0-85DE558E7E5A}" type="pres">
      <dgm:prSet presAssocID="{FAC33C23-BCD4-4B0F-B1A6-82F5DB0C473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19850031-A105-49DD-A878-C6F040AD3303}" type="pres">
      <dgm:prSet presAssocID="{3AECF0FE-8415-4474-963A-9D2906BD8969}" presName="linNode" presStyleCnt="0"/>
      <dgm:spPr/>
      <dgm:t>
        <a:bodyPr/>
        <a:lstStyle/>
        <a:p>
          <a:endParaRPr lang="tr-TR"/>
        </a:p>
      </dgm:t>
    </dgm:pt>
    <dgm:pt modelId="{054D673A-997B-4464-AC92-3EA5379B418B}" type="pres">
      <dgm:prSet presAssocID="{3AECF0FE-8415-4474-963A-9D2906BD8969}" presName="parentShp" presStyleLbl="node1" presStyleIdx="0" presStyleCnt="1" custScaleX="1154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1BF8D4-61F4-4E4A-9D88-0B63E038DEA3}" type="pres">
      <dgm:prSet presAssocID="{3AECF0FE-8415-4474-963A-9D2906BD8969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540BA43-87D9-49C7-BF49-28B965FDB5C4}" type="presOf" srcId="{0EA87572-0BBD-4AD6-A693-3FA1A19AA4FC}" destId="{7C1BF8D4-61F4-4E4A-9D88-0B63E038DEA3}" srcOrd="0" destOrd="4" presId="urn:microsoft.com/office/officeart/2005/8/layout/vList6"/>
    <dgm:cxn modelId="{172B9A87-249C-43E2-88D6-A93D9243845D}" type="presOf" srcId="{3AECF0FE-8415-4474-963A-9D2906BD8969}" destId="{054D673A-997B-4464-AC92-3EA5379B418B}" srcOrd="0" destOrd="0" presId="urn:microsoft.com/office/officeart/2005/8/layout/vList6"/>
    <dgm:cxn modelId="{3D7A0E98-F7D9-4C9F-B6A2-FCE654C06FF1}" type="presOf" srcId="{64BC9DF4-B542-4327-8278-0498EC182884}" destId="{7C1BF8D4-61F4-4E4A-9D88-0B63E038DEA3}" srcOrd="0" destOrd="2" presId="urn:microsoft.com/office/officeart/2005/8/layout/vList6"/>
    <dgm:cxn modelId="{A1F69100-D341-4E5F-8236-CDBDE5041960}" type="presOf" srcId="{6B137249-817C-4899-8FBD-EBFADA6A7EE8}" destId="{7C1BF8D4-61F4-4E4A-9D88-0B63E038DEA3}" srcOrd="0" destOrd="1" presId="urn:microsoft.com/office/officeart/2005/8/layout/vList6"/>
    <dgm:cxn modelId="{2DB95AED-A87B-4A8D-AE61-200BDE0DB6F8}" type="presOf" srcId="{BE28FBF5-6029-4598-8030-1B9F2B6FA4B3}" destId="{7C1BF8D4-61F4-4E4A-9D88-0B63E038DEA3}" srcOrd="0" destOrd="3" presId="urn:microsoft.com/office/officeart/2005/8/layout/vList6"/>
    <dgm:cxn modelId="{1C736B05-23EA-4451-BE08-9473C5EFD997}" srcId="{3AECF0FE-8415-4474-963A-9D2906BD8969}" destId="{EBA0A077-11DB-4EBC-9BE9-D3B7B27F2E29}" srcOrd="0" destOrd="0" parTransId="{9FB7AE80-DF05-41D7-9B98-C181183A49F6}" sibTransId="{29D978F9-D74E-4887-B856-488D895010DF}"/>
    <dgm:cxn modelId="{0E55DF33-CAA7-4020-8435-6E4A4144C11B}" srcId="{3AECF0FE-8415-4474-963A-9D2906BD8969}" destId="{64BC9DF4-B542-4327-8278-0498EC182884}" srcOrd="2" destOrd="0" parTransId="{34B1032A-82E0-426C-8F11-71A523E6E7C2}" sibTransId="{6D2C2835-E29E-49B3-AF80-4CE10F31C4EE}"/>
    <dgm:cxn modelId="{6B067B10-1A0A-4D54-BAEC-8B61823D91D9}" srcId="{FAC33C23-BCD4-4B0F-B1A6-82F5DB0C4731}" destId="{3AECF0FE-8415-4474-963A-9D2906BD8969}" srcOrd="0" destOrd="0" parTransId="{B9910029-1E16-4B67-9C49-F9D9167F56BC}" sibTransId="{F2DB2DAF-435A-4B44-B9D7-FD7A74F8970B}"/>
    <dgm:cxn modelId="{75109050-A99A-4FD8-97EC-AC8F195D6E2F}" type="presOf" srcId="{FAC33C23-BCD4-4B0F-B1A6-82F5DB0C4731}" destId="{B8975C8E-4813-40EF-80A0-85DE558E7E5A}" srcOrd="0" destOrd="0" presId="urn:microsoft.com/office/officeart/2005/8/layout/vList6"/>
    <dgm:cxn modelId="{CF254759-B112-4914-BA8E-B30F00F14E21}" srcId="{3AECF0FE-8415-4474-963A-9D2906BD8969}" destId="{0EA87572-0BBD-4AD6-A693-3FA1A19AA4FC}" srcOrd="4" destOrd="0" parTransId="{531B34AB-C155-49E8-9473-8D1B1AB69412}" sibTransId="{E22AAA78-23FA-4FFE-9454-34F40EF2F8F2}"/>
    <dgm:cxn modelId="{B72BADB4-3256-404F-BBEB-63025316CD33}" srcId="{3AECF0FE-8415-4474-963A-9D2906BD8969}" destId="{BE28FBF5-6029-4598-8030-1B9F2B6FA4B3}" srcOrd="3" destOrd="0" parTransId="{8B47B2E2-399F-4E4C-B682-7263A5693471}" sibTransId="{75A34DFB-3322-41C9-A436-697925F43493}"/>
    <dgm:cxn modelId="{2D519E01-AE11-4281-9821-5609003D8D4D}" srcId="{3AECF0FE-8415-4474-963A-9D2906BD8969}" destId="{6B137249-817C-4899-8FBD-EBFADA6A7EE8}" srcOrd="1" destOrd="0" parTransId="{71A18C45-A700-4D33-938F-FDFD2C41A19C}" sibTransId="{BDD5EFBA-4DB6-4380-B4D9-ACB2B496D905}"/>
    <dgm:cxn modelId="{2582E0FC-2860-4F63-8927-33E2BAAEC122}" type="presOf" srcId="{EBA0A077-11DB-4EBC-9BE9-D3B7B27F2E29}" destId="{7C1BF8D4-61F4-4E4A-9D88-0B63E038DEA3}" srcOrd="0" destOrd="0" presId="urn:microsoft.com/office/officeart/2005/8/layout/vList6"/>
    <dgm:cxn modelId="{BB1C5248-85F3-41EB-95DE-C5F249564923}" type="presParOf" srcId="{B8975C8E-4813-40EF-80A0-85DE558E7E5A}" destId="{19850031-A105-49DD-A878-C6F040AD3303}" srcOrd="0" destOrd="0" presId="urn:microsoft.com/office/officeart/2005/8/layout/vList6"/>
    <dgm:cxn modelId="{97D7988C-F870-473F-A3D4-AF7ECC5FE32D}" type="presParOf" srcId="{19850031-A105-49DD-A878-C6F040AD3303}" destId="{054D673A-997B-4464-AC92-3EA5379B418B}" srcOrd="0" destOrd="0" presId="urn:microsoft.com/office/officeart/2005/8/layout/vList6"/>
    <dgm:cxn modelId="{B55C70F1-95CC-4016-83D0-4004134CAED7}" type="presParOf" srcId="{19850031-A105-49DD-A878-C6F040AD3303}" destId="{7C1BF8D4-61F4-4E4A-9D88-0B63E038DEA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3D37B8-3379-432B-BDFF-C748AAF5A572}" type="doc">
      <dgm:prSet loTypeId="urn:microsoft.com/office/officeart/2005/8/layout/chevron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tr-TR"/>
        </a:p>
      </dgm:t>
    </dgm:pt>
    <dgm:pt modelId="{72A6B3A2-B35A-49FB-97A0-5D95B565FD79}">
      <dgm:prSet phldrT="[Metin]"/>
      <dgm:spPr/>
      <dgm:t>
        <a:bodyPr/>
        <a:lstStyle/>
        <a:p>
          <a:r>
            <a:rPr lang="tr-TR" dirty="0" smtClean="0"/>
            <a:t>Başvuru alınır,</a:t>
          </a:r>
          <a:endParaRPr lang="tr-TR" dirty="0"/>
        </a:p>
      </dgm:t>
    </dgm:pt>
    <dgm:pt modelId="{5D8DD07F-E940-4234-AF63-D974E77F5B38}" type="parTrans" cxnId="{04F0BA37-6AF0-4AD0-9305-063ECC7C8018}">
      <dgm:prSet/>
      <dgm:spPr/>
      <dgm:t>
        <a:bodyPr/>
        <a:lstStyle/>
        <a:p>
          <a:endParaRPr lang="tr-TR"/>
        </a:p>
      </dgm:t>
    </dgm:pt>
    <dgm:pt modelId="{BC73D1D1-8799-4113-A4D0-0743D05154BD}" type="sibTrans" cxnId="{04F0BA37-6AF0-4AD0-9305-063ECC7C8018}">
      <dgm:prSet/>
      <dgm:spPr/>
      <dgm:t>
        <a:bodyPr/>
        <a:lstStyle/>
        <a:p>
          <a:endParaRPr lang="tr-TR"/>
        </a:p>
      </dgm:t>
    </dgm:pt>
    <dgm:pt modelId="{5D1CD06B-EDE1-4434-B11A-D408976957E5}">
      <dgm:prSet phldrT="[Metin]"/>
      <dgm:spPr/>
      <dgm:t>
        <a:bodyPr/>
        <a:lstStyle/>
        <a:p>
          <a:r>
            <a:rPr lang="tr-TR" dirty="0" smtClean="0"/>
            <a:t>Birim Kurulu üyesi ile kişi arasında ön görüşme yapılır,</a:t>
          </a:r>
          <a:endParaRPr lang="tr-TR" dirty="0"/>
        </a:p>
      </dgm:t>
    </dgm:pt>
    <dgm:pt modelId="{0A57218C-6BEB-4094-B8DE-602764C7F399}" type="parTrans" cxnId="{A08536E6-A155-456A-857B-B7EFC573A5E9}">
      <dgm:prSet/>
      <dgm:spPr/>
      <dgm:t>
        <a:bodyPr/>
        <a:lstStyle/>
        <a:p>
          <a:endParaRPr lang="tr-TR"/>
        </a:p>
      </dgm:t>
    </dgm:pt>
    <dgm:pt modelId="{01D530B0-9026-4324-8B0D-6575B3EBE51E}" type="sibTrans" cxnId="{A08536E6-A155-456A-857B-B7EFC573A5E9}">
      <dgm:prSet/>
      <dgm:spPr/>
      <dgm:t>
        <a:bodyPr/>
        <a:lstStyle/>
        <a:p>
          <a:endParaRPr lang="tr-TR"/>
        </a:p>
      </dgm:t>
    </dgm:pt>
    <dgm:pt modelId="{F3584BDC-BC5F-4701-8485-E04979294393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II. AŞAMA</a:t>
          </a:r>
          <a:endParaRPr lang="tr-TR" dirty="0">
            <a:solidFill>
              <a:schemeClr val="tx1"/>
            </a:solidFill>
          </a:endParaRPr>
        </a:p>
      </dgm:t>
    </dgm:pt>
    <dgm:pt modelId="{0E4A79F9-410A-4D2B-AB90-6F23DF07FBD8}" type="parTrans" cxnId="{AA474992-8402-440E-8B21-D0973130EA09}">
      <dgm:prSet/>
      <dgm:spPr/>
      <dgm:t>
        <a:bodyPr/>
        <a:lstStyle/>
        <a:p>
          <a:endParaRPr lang="tr-TR"/>
        </a:p>
      </dgm:t>
    </dgm:pt>
    <dgm:pt modelId="{2D04F7B5-60D1-4C44-A0AC-C5D0F80DCC57}" type="sibTrans" cxnId="{AA474992-8402-440E-8B21-D0973130EA09}">
      <dgm:prSet/>
      <dgm:spPr/>
      <dgm:t>
        <a:bodyPr/>
        <a:lstStyle/>
        <a:p>
          <a:endParaRPr lang="tr-TR"/>
        </a:p>
      </dgm:t>
    </dgm:pt>
    <dgm:pt modelId="{700316A3-C179-4C57-825B-82E63FFA865B}">
      <dgm:prSet phldrT="[Metin]"/>
      <dgm:spPr/>
      <dgm:t>
        <a:bodyPr/>
        <a:lstStyle/>
        <a:p>
          <a:r>
            <a:rPr lang="tr-TR" dirty="0" smtClean="0"/>
            <a:t>Durum tespiti yapılır,</a:t>
          </a:r>
          <a:endParaRPr lang="tr-TR" dirty="0"/>
        </a:p>
      </dgm:t>
    </dgm:pt>
    <dgm:pt modelId="{7C7E6FD2-E255-4668-84DE-33FEC053084E}" type="parTrans" cxnId="{4A4FCCFA-F858-4CA6-9C78-B543F00237C1}">
      <dgm:prSet/>
      <dgm:spPr/>
      <dgm:t>
        <a:bodyPr/>
        <a:lstStyle/>
        <a:p>
          <a:endParaRPr lang="tr-TR"/>
        </a:p>
      </dgm:t>
    </dgm:pt>
    <dgm:pt modelId="{4CCDD225-FE70-441A-90C7-213A6B282DF2}" type="sibTrans" cxnId="{4A4FCCFA-F858-4CA6-9C78-B543F00237C1}">
      <dgm:prSet/>
      <dgm:spPr/>
      <dgm:t>
        <a:bodyPr/>
        <a:lstStyle/>
        <a:p>
          <a:endParaRPr lang="tr-TR"/>
        </a:p>
      </dgm:t>
    </dgm:pt>
    <dgm:pt modelId="{155828EF-F15E-43DF-8CF2-7D6AB5A1EC29}">
      <dgm:prSet phldrT="[Metin]"/>
      <dgm:spPr/>
      <dgm:t>
        <a:bodyPr/>
        <a:lstStyle/>
        <a:p>
          <a:r>
            <a:rPr lang="tr-TR" dirty="0" smtClean="0"/>
            <a:t>Talep edilmesi durumunda hukuki veya psikolojik destek  sağlanır,</a:t>
          </a:r>
          <a:endParaRPr lang="tr-TR" dirty="0"/>
        </a:p>
      </dgm:t>
    </dgm:pt>
    <dgm:pt modelId="{E0C4BB45-70A6-4FC9-B21E-A49C17D2544F}" type="parTrans" cxnId="{76230AEC-C485-4362-9852-F257B1E857FB}">
      <dgm:prSet/>
      <dgm:spPr/>
      <dgm:t>
        <a:bodyPr/>
        <a:lstStyle/>
        <a:p>
          <a:endParaRPr lang="tr-TR"/>
        </a:p>
      </dgm:t>
    </dgm:pt>
    <dgm:pt modelId="{72BE9288-E9F8-48A4-9AD1-A4BD9AD8E33D}" type="sibTrans" cxnId="{76230AEC-C485-4362-9852-F257B1E857FB}">
      <dgm:prSet/>
      <dgm:spPr/>
      <dgm:t>
        <a:bodyPr/>
        <a:lstStyle/>
        <a:p>
          <a:endParaRPr lang="tr-TR"/>
        </a:p>
      </dgm:t>
    </dgm:pt>
    <dgm:pt modelId="{6ADAB8DF-6C16-48B6-90D0-26C89962C17D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III: AŞAMA</a:t>
          </a:r>
          <a:endParaRPr lang="tr-TR" dirty="0">
            <a:solidFill>
              <a:schemeClr val="tx1"/>
            </a:solidFill>
          </a:endParaRPr>
        </a:p>
      </dgm:t>
    </dgm:pt>
    <dgm:pt modelId="{6F4C150E-3917-4102-9345-6F12D44E1F77}" type="parTrans" cxnId="{6814B47C-D6A4-45B5-9B25-36C3BF22DF4D}">
      <dgm:prSet/>
      <dgm:spPr/>
      <dgm:t>
        <a:bodyPr/>
        <a:lstStyle/>
        <a:p>
          <a:endParaRPr lang="tr-TR"/>
        </a:p>
      </dgm:t>
    </dgm:pt>
    <dgm:pt modelId="{BC0449AB-BFBC-494F-B7F5-EAEA4108AF9D}" type="sibTrans" cxnId="{6814B47C-D6A4-45B5-9B25-36C3BF22DF4D}">
      <dgm:prSet/>
      <dgm:spPr/>
      <dgm:t>
        <a:bodyPr/>
        <a:lstStyle/>
        <a:p>
          <a:endParaRPr lang="tr-TR"/>
        </a:p>
      </dgm:t>
    </dgm:pt>
    <dgm:pt modelId="{722C6271-4FC2-451F-8B9D-0DD5DF994629}">
      <dgm:prSet phldrT="[Metin]"/>
      <dgm:spPr/>
      <dgm:t>
        <a:bodyPr/>
        <a:lstStyle/>
        <a:p>
          <a:r>
            <a:rPr lang="tr-TR" dirty="0" smtClean="0"/>
            <a:t>Çözüm yolları sunulur,</a:t>
          </a:r>
          <a:endParaRPr lang="tr-TR" dirty="0"/>
        </a:p>
      </dgm:t>
    </dgm:pt>
    <dgm:pt modelId="{3A01A215-AAF2-40B8-91BB-2ED3BC73B729}" type="parTrans" cxnId="{0C088976-A799-4AD9-9645-2CD4441035C2}">
      <dgm:prSet/>
      <dgm:spPr/>
      <dgm:t>
        <a:bodyPr/>
        <a:lstStyle/>
        <a:p>
          <a:endParaRPr lang="tr-TR"/>
        </a:p>
      </dgm:t>
    </dgm:pt>
    <dgm:pt modelId="{50F36DCC-D1D7-433A-B163-5B2FE9BDA8A2}" type="sibTrans" cxnId="{0C088976-A799-4AD9-9645-2CD4441035C2}">
      <dgm:prSet/>
      <dgm:spPr/>
      <dgm:t>
        <a:bodyPr/>
        <a:lstStyle/>
        <a:p>
          <a:endParaRPr lang="tr-TR"/>
        </a:p>
      </dgm:t>
    </dgm:pt>
    <dgm:pt modelId="{873171DD-1672-4855-BD7A-6E6ED2AAAC95}">
      <dgm:prSet phldrT="[Metin]"/>
      <dgm:spPr/>
      <dgm:t>
        <a:bodyPr/>
        <a:lstStyle/>
        <a:p>
          <a:r>
            <a:rPr lang="tr-TR" dirty="0" smtClean="0"/>
            <a:t>Gerekli yönlendirmeler yapılır,</a:t>
          </a:r>
          <a:endParaRPr lang="tr-TR" dirty="0"/>
        </a:p>
      </dgm:t>
    </dgm:pt>
    <dgm:pt modelId="{89E2B0EE-6ACA-4B52-9FB4-2B7DDDEC59C5}" type="parTrans" cxnId="{DA5106E4-EB1E-4549-8AD5-C0BDDD389509}">
      <dgm:prSet/>
      <dgm:spPr/>
      <dgm:t>
        <a:bodyPr/>
        <a:lstStyle/>
        <a:p>
          <a:endParaRPr lang="tr-TR"/>
        </a:p>
      </dgm:t>
    </dgm:pt>
    <dgm:pt modelId="{B9C3CE01-2C97-453B-91A1-DD53A5AF75FA}" type="sibTrans" cxnId="{DA5106E4-EB1E-4549-8AD5-C0BDDD389509}">
      <dgm:prSet/>
      <dgm:spPr/>
      <dgm:t>
        <a:bodyPr/>
        <a:lstStyle/>
        <a:p>
          <a:endParaRPr lang="tr-TR"/>
        </a:p>
      </dgm:t>
    </dgm:pt>
    <dgm:pt modelId="{58569492-620F-4F49-93C1-CE5F97C8841D}">
      <dgm:prSet phldrT="[Metin]"/>
      <dgm:spPr/>
      <dgm:t>
        <a:bodyPr/>
        <a:lstStyle/>
        <a:p>
          <a:r>
            <a:rPr lang="tr-TR" dirty="0" smtClean="0"/>
            <a:t>Zorunlu durumlarda Rektörlüğe bilgi verilir.</a:t>
          </a:r>
          <a:endParaRPr lang="tr-TR" dirty="0"/>
        </a:p>
      </dgm:t>
    </dgm:pt>
    <dgm:pt modelId="{61701A50-B7F1-4232-8369-217B9741DF58}" type="parTrans" cxnId="{F54A0B9A-DFA6-4CFE-A33C-FA051AA82A0B}">
      <dgm:prSet/>
      <dgm:spPr/>
      <dgm:t>
        <a:bodyPr/>
        <a:lstStyle/>
        <a:p>
          <a:endParaRPr lang="tr-TR"/>
        </a:p>
      </dgm:t>
    </dgm:pt>
    <dgm:pt modelId="{2BBF62C7-F1E4-4C15-9492-940814415E47}" type="sibTrans" cxnId="{F54A0B9A-DFA6-4CFE-A33C-FA051AA82A0B}">
      <dgm:prSet/>
      <dgm:spPr/>
      <dgm:t>
        <a:bodyPr/>
        <a:lstStyle/>
        <a:p>
          <a:endParaRPr lang="tr-TR"/>
        </a:p>
      </dgm:t>
    </dgm:pt>
    <dgm:pt modelId="{4008A095-4263-4832-9800-2215AB2EF9E4}">
      <dgm:prSet phldrT="[Metin]"/>
      <dgm:spPr/>
      <dgm:t>
        <a:bodyPr/>
        <a:lstStyle/>
        <a:p>
          <a:r>
            <a:rPr lang="tr-TR" dirty="0" smtClean="0"/>
            <a:t>I. AŞAMA</a:t>
          </a:r>
          <a:endParaRPr lang="tr-TR" dirty="0"/>
        </a:p>
      </dgm:t>
    </dgm:pt>
    <dgm:pt modelId="{F231A832-27B1-4959-86C6-23EB9DB0C8EA}" type="sibTrans" cxnId="{91A4E04D-8112-4BD7-87DC-F28E47BB6A1B}">
      <dgm:prSet/>
      <dgm:spPr/>
      <dgm:t>
        <a:bodyPr/>
        <a:lstStyle/>
        <a:p>
          <a:endParaRPr lang="tr-TR"/>
        </a:p>
      </dgm:t>
    </dgm:pt>
    <dgm:pt modelId="{B42627D4-BB13-4D22-AF33-3FA2C564FE59}" type="parTrans" cxnId="{91A4E04D-8112-4BD7-87DC-F28E47BB6A1B}">
      <dgm:prSet/>
      <dgm:spPr/>
      <dgm:t>
        <a:bodyPr/>
        <a:lstStyle/>
        <a:p>
          <a:endParaRPr lang="tr-TR"/>
        </a:p>
      </dgm:t>
    </dgm:pt>
    <dgm:pt modelId="{B98DC306-E02C-4E27-AB50-D95F7B26CA29}" type="pres">
      <dgm:prSet presAssocID="{803D37B8-3379-432B-BDFF-C748AAF5A5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A581C34-5EA8-4E21-ADE8-36C22D813A4D}" type="pres">
      <dgm:prSet presAssocID="{4008A095-4263-4832-9800-2215AB2EF9E4}" presName="composite" presStyleCnt="0"/>
      <dgm:spPr/>
    </dgm:pt>
    <dgm:pt modelId="{0A76A348-0710-46C1-BC7D-8452F6EF0B3C}" type="pres">
      <dgm:prSet presAssocID="{4008A095-4263-4832-9800-2215AB2EF9E4}" presName="parentText" presStyleLbl="alignNode1" presStyleIdx="0" presStyleCnt="3" custLinFactNeighborX="2049" custLinFactNeighborY="41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3AD0FB-B6B2-4F65-B287-EDDF7ED610FB}" type="pres">
      <dgm:prSet presAssocID="{4008A095-4263-4832-9800-2215AB2EF9E4}" presName="descendantText" presStyleLbl="alignAcc1" presStyleIdx="0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9CDB30-96A0-4FD9-B05C-265659ECE1D1}" type="pres">
      <dgm:prSet presAssocID="{F231A832-27B1-4959-86C6-23EB9DB0C8EA}" presName="sp" presStyleCnt="0"/>
      <dgm:spPr/>
    </dgm:pt>
    <dgm:pt modelId="{AFAEDB9A-22F4-4094-B708-5AF804618BCE}" type="pres">
      <dgm:prSet presAssocID="{F3584BDC-BC5F-4701-8485-E04979294393}" presName="composite" presStyleCnt="0"/>
      <dgm:spPr/>
    </dgm:pt>
    <dgm:pt modelId="{C8FAAE10-8B1F-4735-9C35-55C814EFC7E2}" type="pres">
      <dgm:prSet presAssocID="{F3584BDC-BC5F-4701-8485-E0497929439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A9BA4C-A30E-430A-988E-41ED17AC480E}" type="pres">
      <dgm:prSet presAssocID="{F3584BDC-BC5F-4701-8485-E04979294393}" presName="descendantText" presStyleLbl="alignAcc1" presStyleIdx="1" presStyleCnt="3" custLinFactNeighborX="4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405F5F-B9B2-4E47-9D9B-794BB48F7C41}" type="pres">
      <dgm:prSet presAssocID="{2D04F7B5-60D1-4C44-A0AC-C5D0F80DCC57}" presName="sp" presStyleCnt="0"/>
      <dgm:spPr/>
    </dgm:pt>
    <dgm:pt modelId="{74EB982B-8B1D-44E0-B45D-417FC02C5173}" type="pres">
      <dgm:prSet presAssocID="{6ADAB8DF-6C16-48B6-90D0-26C89962C17D}" presName="composite" presStyleCnt="0"/>
      <dgm:spPr/>
    </dgm:pt>
    <dgm:pt modelId="{D5644832-A23A-4085-970A-BD36A563F42F}" type="pres">
      <dgm:prSet presAssocID="{6ADAB8DF-6C16-48B6-90D0-26C89962C17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8FAAA6-1714-4F54-8F98-4F1EE8F769DB}" type="pres">
      <dgm:prSet presAssocID="{6ADAB8DF-6C16-48B6-90D0-26C89962C17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A5106E4-EB1E-4549-8AD5-C0BDDD389509}" srcId="{6ADAB8DF-6C16-48B6-90D0-26C89962C17D}" destId="{873171DD-1672-4855-BD7A-6E6ED2AAAC95}" srcOrd="1" destOrd="0" parTransId="{89E2B0EE-6ACA-4B52-9FB4-2B7DDDEC59C5}" sibTransId="{B9C3CE01-2C97-453B-91A1-DD53A5AF75FA}"/>
    <dgm:cxn modelId="{6814B47C-D6A4-45B5-9B25-36C3BF22DF4D}" srcId="{803D37B8-3379-432B-BDFF-C748AAF5A572}" destId="{6ADAB8DF-6C16-48B6-90D0-26C89962C17D}" srcOrd="2" destOrd="0" parTransId="{6F4C150E-3917-4102-9345-6F12D44E1F77}" sibTransId="{BC0449AB-BFBC-494F-B7F5-EAEA4108AF9D}"/>
    <dgm:cxn modelId="{3079C4D0-B42C-48FA-B32B-B0E9B541F876}" type="presOf" srcId="{58569492-620F-4F49-93C1-CE5F97C8841D}" destId="{B78FAAA6-1714-4F54-8F98-4F1EE8F769DB}" srcOrd="0" destOrd="2" presId="urn:microsoft.com/office/officeart/2005/8/layout/chevron2"/>
    <dgm:cxn modelId="{FC397504-6F77-4D9C-8799-C953C5AC07AE}" type="presOf" srcId="{722C6271-4FC2-451F-8B9D-0DD5DF994629}" destId="{B78FAAA6-1714-4F54-8F98-4F1EE8F769DB}" srcOrd="0" destOrd="0" presId="urn:microsoft.com/office/officeart/2005/8/layout/chevron2"/>
    <dgm:cxn modelId="{A6EB0CF4-3E11-4E44-AFF9-DB61D2447536}" type="presOf" srcId="{155828EF-F15E-43DF-8CF2-7D6AB5A1EC29}" destId="{DEA9BA4C-A30E-430A-988E-41ED17AC480E}" srcOrd="0" destOrd="1" presId="urn:microsoft.com/office/officeart/2005/8/layout/chevron2"/>
    <dgm:cxn modelId="{04F0BA37-6AF0-4AD0-9305-063ECC7C8018}" srcId="{4008A095-4263-4832-9800-2215AB2EF9E4}" destId="{72A6B3A2-B35A-49FB-97A0-5D95B565FD79}" srcOrd="0" destOrd="0" parTransId="{5D8DD07F-E940-4234-AF63-D974E77F5B38}" sibTransId="{BC73D1D1-8799-4113-A4D0-0743D05154BD}"/>
    <dgm:cxn modelId="{8342CAFD-A179-40EA-AACA-7B9887F41B78}" type="presOf" srcId="{803D37B8-3379-432B-BDFF-C748AAF5A572}" destId="{B98DC306-E02C-4E27-AB50-D95F7B26CA29}" srcOrd="0" destOrd="0" presId="urn:microsoft.com/office/officeart/2005/8/layout/chevron2"/>
    <dgm:cxn modelId="{D5C65262-4D01-4211-9F15-B51556236691}" type="presOf" srcId="{6ADAB8DF-6C16-48B6-90D0-26C89962C17D}" destId="{D5644832-A23A-4085-970A-BD36A563F42F}" srcOrd="0" destOrd="0" presId="urn:microsoft.com/office/officeart/2005/8/layout/chevron2"/>
    <dgm:cxn modelId="{D871BF23-386B-4B22-8CAE-0C043F702DA5}" type="presOf" srcId="{72A6B3A2-B35A-49FB-97A0-5D95B565FD79}" destId="{453AD0FB-B6B2-4F65-B287-EDDF7ED610FB}" srcOrd="0" destOrd="0" presId="urn:microsoft.com/office/officeart/2005/8/layout/chevron2"/>
    <dgm:cxn modelId="{76230AEC-C485-4362-9852-F257B1E857FB}" srcId="{F3584BDC-BC5F-4701-8485-E04979294393}" destId="{155828EF-F15E-43DF-8CF2-7D6AB5A1EC29}" srcOrd="1" destOrd="0" parTransId="{E0C4BB45-70A6-4FC9-B21E-A49C17D2544F}" sibTransId="{72BE9288-E9F8-48A4-9AD1-A4BD9AD8E33D}"/>
    <dgm:cxn modelId="{F54A0B9A-DFA6-4CFE-A33C-FA051AA82A0B}" srcId="{6ADAB8DF-6C16-48B6-90D0-26C89962C17D}" destId="{58569492-620F-4F49-93C1-CE5F97C8841D}" srcOrd="2" destOrd="0" parTransId="{61701A50-B7F1-4232-8369-217B9741DF58}" sibTransId="{2BBF62C7-F1E4-4C15-9492-940814415E47}"/>
    <dgm:cxn modelId="{A08536E6-A155-456A-857B-B7EFC573A5E9}" srcId="{4008A095-4263-4832-9800-2215AB2EF9E4}" destId="{5D1CD06B-EDE1-4434-B11A-D408976957E5}" srcOrd="1" destOrd="0" parTransId="{0A57218C-6BEB-4094-B8DE-602764C7F399}" sibTransId="{01D530B0-9026-4324-8B0D-6575B3EBE51E}"/>
    <dgm:cxn modelId="{91A4E04D-8112-4BD7-87DC-F28E47BB6A1B}" srcId="{803D37B8-3379-432B-BDFF-C748AAF5A572}" destId="{4008A095-4263-4832-9800-2215AB2EF9E4}" srcOrd="0" destOrd="0" parTransId="{B42627D4-BB13-4D22-AF33-3FA2C564FE59}" sibTransId="{F231A832-27B1-4959-86C6-23EB9DB0C8EA}"/>
    <dgm:cxn modelId="{DF76950B-CD18-4E58-82CB-0D72B1B90A1B}" type="presOf" srcId="{873171DD-1672-4855-BD7A-6E6ED2AAAC95}" destId="{B78FAAA6-1714-4F54-8F98-4F1EE8F769DB}" srcOrd="0" destOrd="1" presId="urn:microsoft.com/office/officeart/2005/8/layout/chevron2"/>
    <dgm:cxn modelId="{BAF9E2A3-49C9-4FDA-A23F-BFC67FE3379D}" type="presOf" srcId="{F3584BDC-BC5F-4701-8485-E04979294393}" destId="{C8FAAE10-8B1F-4735-9C35-55C814EFC7E2}" srcOrd="0" destOrd="0" presId="urn:microsoft.com/office/officeart/2005/8/layout/chevron2"/>
    <dgm:cxn modelId="{0C088976-A799-4AD9-9645-2CD4441035C2}" srcId="{6ADAB8DF-6C16-48B6-90D0-26C89962C17D}" destId="{722C6271-4FC2-451F-8B9D-0DD5DF994629}" srcOrd="0" destOrd="0" parTransId="{3A01A215-AAF2-40B8-91BB-2ED3BC73B729}" sibTransId="{50F36DCC-D1D7-433A-B163-5B2FE9BDA8A2}"/>
    <dgm:cxn modelId="{4AF0D8E8-185A-46FD-8BC5-2C222CD8343E}" type="presOf" srcId="{700316A3-C179-4C57-825B-82E63FFA865B}" destId="{DEA9BA4C-A30E-430A-988E-41ED17AC480E}" srcOrd="0" destOrd="0" presId="urn:microsoft.com/office/officeart/2005/8/layout/chevron2"/>
    <dgm:cxn modelId="{1D469F08-7C8B-40F0-B30B-97904B933A87}" type="presOf" srcId="{4008A095-4263-4832-9800-2215AB2EF9E4}" destId="{0A76A348-0710-46C1-BC7D-8452F6EF0B3C}" srcOrd="0" destOrd="0" presId="urn:microsoft.com/office/officeart/2005/8/layout/chevron2"/>
    <dgm:cxn modelId="{50D6167D-17A0-4686-941C-49712BC3A115}" type="presOf" srcId="{5D1CD06B-EDE1-4434-B11A-D408976957E5}" destId="{453AD0FB-B6B2-4F65-B287-EDDF7ED610FB}" srcOrd="0" destOrd="1" presId="urn:microsoft.com/office/officeart/2005/8/layout/chevron2"/>
    <dgm:cxn modelId="{4A4FCCFA-F858-4CA6-9C78-B543F00237C1}" srcId="{F3584BDC-BC5F-4701-8485-E04979294393}" destId="{700316A3-C179-4C57-825B-82E63FFA865B}" srcOrd="0" destOrd="0" parTransId="{7C7E6FD2-E255-4668-84DE-33FEC053084E}" sibTransId="{4CCDD225-FE70-441A-90C7-213A6B282DF2}"/>
    <dgm:cxn modelId="{AA474992-8402-440E-8B21-D0973130EA09}" srcId="{803D37B8-3379-432B-BDFF-C748AAF5A572}" destId="{F3584BDC-BC5F-4701-8485-E04979294393}" srcOrd="1" destOrd="0" parTransId="{0E4A79F9-410A-4D2B-AB90-6F23DF07FBD8}" sibTransId="{2D04F7B5-60D1-4C44-A0AC-C5D0F80DCC57}"/>
    <dgm:cxn modelId="{48771E16-F592-4704-BA02-974AC9BD436D}" type="presParOf" srcId="{B98DC306-E02C-4E27-AB50-D95F7B26CA29}" destId="{9A581C34-5EA8-4E21-ADE8-36C22D813A4D}" srcOrd="0" destOrd="0" presId="urn:microsoft.com/office/officeart/2005/8/layout/chevron2"/>
    <dgm:cxn modelId="{729EF3BE-9FFD-4B41-833C-BF267D45DC6A}" type="presParOf" srcId="{9A581C34-5EA8-4E21-ADE8-36C22D813A4D}" destId="{0A76A348-0710-46C1-BC7D-8452F6EF0B3C}" srcOrd="0" destOrd="0" presId="urn:microsoft.com/office/officeart/2005/8/layout/chevron2"/>
    <dgm:cxn modelId="{B74C81F6-26A5-4C18-B6D3-4C84F61598E6}" type="presParOf" srcId="{9A581C34-5EA8-4E21-ADE8-36C22D813A4D}" destId="{453AD0FB-B6B2-4F65-B287-EDDF7ED610FB}" srcOrd="1" destOrd="0" presId="urn:microsoft.com/office/officeart/2005/8/layout/chevron2"/>
    <dgm:cxn modelId="{8A8FFD81-F8D2-4320-ACA6-81F11E7C6061}" type="presParOf" srcId="{B98DC306-E02C-4E27-AB50-D95F7B26CA29}" destId="{F49CDB30-96A0-4FD9-B05C-265659ECE1D1}" srcOrd="1" destOrd="0" presId="urn:microsoft.com/office/officeart/2005/8/layout/chevron2"/>
    <dgm:cxn modelId="{695A1505-15AE-4630-BEC7-B02C68F149D7}" type="presParOf" srcId="{B98DC306-E02C-4E27-AB50-D95F7B26CA29}" destId="{AFAEDB9A-22F4-4094-B708-5AF804618BCE}" srcOrd="2" destOrd="0" presId="urn:microsoft.com/office/officeart/2005/8/layout/chevron2"/>
    <dgm:cxn modelId="{944148C6-E1BE-4A14-8ACE-750999E4F2A6}" type="presParOf" srcId="{AFAEDB9A-22F4-4094-B708-5AF804618BCE}" destId="{C8FAAE10-8B1F-4735-9C35-55C814EFC7E2}" srcOrd="0" destOrd="0" presId="urn:microsoft.com/office/officeart/2005/8/layout/chevron2"/>
    <dgm:cxn modelId="{78BECF64-CC68-4D0F-9313-ADEA6C3B2B99}" type="presParOf" srcId="{AFAEDB9A-22F4-4094-B708-5AF804618BCE}" destId="{DEA9BA4C-A30E-430A-988E-41ED17AC480E}" srcOrd="1" destOrd="0" presId="urn:microsoft.com/office/officeart/2005/8/layout/chevron2"/>
    <dgm:cxn modelId="{17CF44BA-0118-4012-96FE-FDA606B59D3A}" type="presParOf" srcId="{B98DC306-E02C-4E27-AB50-D95F7B26CA29}" destId="{09405F5F-B9B2-4E47-9D9B-794BB48F7C41}" srcOrd="3" destOrd="0" presId="urn:microsoft.com/office/officeart/2005/8/layout/chevron2"/>
    <dgm:cxn modelId="{8A2324BE-CC9F-4AB1-902B-79CEE374CA8A}" type="presParOf" srcId="{B98DC306-E02C-4E27-AB50-D95F7B26CA29}" destId="{74EB982B-8B1D-44E0-B45D-417FC02C5173}" srcOrd="4" destOrd="0" presId="urn:microsoft.com/office/officeart/2005/8/layout/chevron2"/>
    <dgm:cxn modelId="{AAE13E22-13D6-426C-9E2A-BDB26BD452A5}" type="presParOf" srcId="{74EB982B-8B1D-44E0-B45D-417FC02C5173}" destId="{D5644832-A23A-4085-970A-BD36A563F42F}" srcOrd="0" destOrd="0" presId="urn:microsoft.com/office/officeart/2005/8/layout/chevron2"/>
    <dgm:cxn modelId="{A212CD3F-C713-461B-9A20-9A0FCF33E1BB}" type="presParOf" srcId="{74EB982B-8B1D-44E0-B45D-417FC02C5173}" destId="{B78FAAA6-1714-4F54-8F98-4F1EE8F769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62A7A-0A2A-4828-9012-B78DBADA6FEC}">
      <dsp:nvSpPr>
        <dsp:cNvPr id="0" name=""/>
        <dsp:cNvSpPr/>
      </dsp:nvSpPr>
      <dsp:spPr>
        <a:xfrm>
          <a:off x="2479478" y="0"/>
          <a:ext cx="3268491" cy="30566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000" kern="1200" dirty="0" smtClean="0"/>
            <a:t>Akademik personel</a:t>
          </a:r>
          <a:endParaRPr lang="tr-TR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000" kern="1200" dirty="0" smtClean="0"/>
            <a:t>İdari personel</a:t>
          </a:r>
          <a:endParaRPr lang="tr-TR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000" kern="1200" dirty="0" smtClean="0"/>
            <a:t>Öğrenciler</a:t>
          </a:r>
          <a:endParaRPr lang="tr-TR" sz="3000" kern="1200" dirty="0"/>
        </a:p>
      </dsp:txBody>
      <dsp:txXfrm>
        <a:off x="2479478" y="382079"/>
        <a:ext cx="2122254" cy="2292475"/>
      </dsp:txXfrm>
    </dsp:sp>
    <dsp:sp modelId="{A9736351-9375-4E9F-889A-552DE6F65C44}">
      <dsp:nvSpPr>
        <dsp:cNvPr id="0" name=""/>
        <dsp:cNvSpPr/>
      </dsp:nvSpPr>
      <dsp:spPr>
        <a:xfrm>
          <a:off x="2558" y="266431"/>
          <a:ext cx="2476920" cy="252377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Çukurova Üniversitesi</a:t>
          </a:r>
          <a:endParaRPr lang="tr-TR" sz="3300" kern="1200" dirty="0"/>
        </a:p>
      </dsp:txBody>
      <dsp:txXfrm>
        <a:off x="123471" y="387344"/>
        <a:ext cx="2235094" cy="2281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C8B4E-57EE-4757-8E82-67AF95845A93}">
      <dsp:nvSpPr>
        <dsp:cNvPr id="0" name=""/>
        <dsp:cNvSpPr/>
      </dsp:nvSpPr>
      <dsp:spPr>
        <a:xfrm>
          <a:off x="0" y="497814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9B0E6-38B0-4DC6-AFAA-E00DC6B9283B}">
      <dsp:nvSpPr>
        <dsp:cNvPr id="0" name=""/>
        <dsp:cNvSpPr/>
      </dsp:nvSpPr>
      <dsp:spPr>
        <a:xfrm>
          <a:off x="502920" y="55014"/>
          <a:ext cx="7040880" cy="88560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000" kern="1200" dirty="0" smtClean="0">
              <a:solidFill>
                <a:schemeClr val="bg1"/>
              </a:solidFill>
            </a:rPr>
            <a:t>Eğitim ile farkındalığı artırmak</a:t>
          </a:r>
        </a:p>
      </dsp:txBody>
      <dsp:txXfrm>
        <a:off x="546151" y="98245"/>
        <a:ext cx="6954418" cy="799138"/>
      </dsp:txXfrm>
    </dsp:sp>
    <dsp:sp modelId="{6B6040DE-6405-4219-B8F9-AD07F9526CB7}">
      <dsp:nvSpPr>
        <dsp:cNvPr id="0" name=""/>
        <dsp:cNvSpPr/>
      </dsp:nvSpPr>
      <dsp:spPr>
        <a:xfrm>
          <a:off x="0" y="1858614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33F2E-917B-462D-B153-A2B4ED5BEC60}">
      <dsp:nvSpPr>
        <dsp:cNvPr id="0" name=""/>
        <dsp:cNvSpPr/>
      </dsp:nvSpPr>
      <dsp:spPr>
        <a:xfrm>
          <a:off x="465975" y="1406578"/>
          <a:ext cx="7040880" cy="885600"/>
        </a:xfrm>
        <a:prstGeom prst="round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solidFill>
                <a:schemeClr val="tx1"/>
              </a:solidFill>
            </a:rPr>
            <a:t>Psikolojik destek veya </a:t>
          </a:r>
          <a:endParaRPr lang="tr-TR" sz="3000" kern="1200" dirty="0">
            <a:solidFill>
              <a:schemeClr val="tx1"/>
            </a:solidFill>
          </a:endParaRPr>
        </a:p>
      </dsp:txBody>
      <dsp:txXfrm>
        <a:off x="509206" y="1449809"/>
        <a:ext cx="6954418" cy="799138"/>
      </dsp:txXfrm>
    </dsp:sp>
    <dsp:sp modelId="{D35DCCB5-20A0-455A-A47B-076366FA38A6}">
      <dsp:nvSpPr>
        <dsp:cNvPr id="0" name=""/>
        <dsp:cNvSpPr/>
      </dsp:nvSpPr>
      <dsp:spPr>
        <a:xfrm>
          <a:off x="0" y="3211710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AA7DA-53E6-4234-BF46-D9E78029C2EC}">
      <dsp:nvSpPr>
        <dsp:cNvPr id="0" name=""/>
        <dsp:cNvSpPr/>
      </dsp:nvSpPr>
      <dsp:spPr>
        <a:xfrm>
          <a:off x="489270" y="2776614"/>
          <a:ext cx="7040880" cy="877895"/>
        </a:xfrm>
        <a:prstGeom prst="round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000" kern="1200" dirty="0" smtClean="0">
              <a:solidFill>
                <a:schemeClr val="tx1"/>
              </a:solidFill>
            </a:rPr>
            <a:t>Hukuki destek sağlamak</a:t>
          </a:r>
        </a:p>
      </dsp:txBody>
      <dsp:txXfrm>
        <a:off x="532125" y="2819469"/>
        <a:ext cx="6955170" cy="7921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BF8D4-61F4-4E4A-9D88-0B63E038DEA3}">
      <dsp:nvSpPr>
        <dsp:cNvPr id="0" name=""/>
        <dsp:cNvSpPr/>
      </dsp:nvSpPr>
      <dsp:spPr>
        <a:xfrm>
          <a:off x="4375533" y="0"/>
          <a:ext cx="5681424" cy="40227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700" kern="1200" dirty="0" smtClean="0"/>
            <a:t>Cinsel Taciz</a:t>
          </a:r>
          <a:endParaRPr lang="tr-TR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700" kern="1200" dirty="0" smtClean="0"/>
            <a:t>Cinsel Saldırı</a:t>
          </a:r>
          <a:endParaRPr lang="tr-TR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700" kern="1200" dirty="0" smtClean="0"/>
            <a:t>Israrlı Takip</a:t>
          </a:r>
          <a:endParaRPr lang="tr-TR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700" kern="1200" dirty="0" smtClean="0"/>
            <a:t>Misilleme</a:t>
          </a:r>
          <a:endParaRPr lang="tr-TR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700" kern="1200" dirty="0" smtClean="0"/>
            <a:t>Ödüllendirme vaadi</a:t>
          </a:r>
          <a:endParaRPr lang="tr-TR" sz="3700" kern="1200" dirty="0"/>
        </a:p>
      </dsp:txBody>
      <dsp:txXfrm>
        <a:off x="4375533" y="502841"/>
        <a:ext cx="4172902" cy="3017043"/>
      </dsp:txXfrm>
    </dsp:sp>
    <dsp:sp modelId="{054D673A-997B-4464-AC92-3EA5379B418B}">
      <dsp:nvSpPr>
        <dsp:cNvPr id="0" name=""/>
        <dsp:cNvSpPr/>
      </dsp:nvSpPr>
      <dsp:spPr>
        <a:xfrm>
          <a:off x="1442" y="0"/>
          <a:ext cx="4374090" cy="4022725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Rızaya dayalı olmayan cinsel içerikli davranışların engellenmesi bağlamında kişilerin haklarını öğrenmesi ve bu konuda bir bilinç oluşturulması amacıyla,</a:t>
          </a:r>
          <a:endParaRPr lang="tr-TR" sz="3000" kern="1200" dirty="0"/>
        </a:p>
      </dsp:txBody>
      <dsp:txXfrm>
        <a:off x="197815" y="196373"/>
        <a:ext cx="3981344" cy="36299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6A348-0710-46C1-BC7D-8452F6EF0B3C}">
      <dsp:nvSpPr>
        <dsp:cNvPr id="0" name=""/>
        <dsp:cNvSpPr/>
      </dsp:nvSpPr>
      <dsp:spPr>
        <a:xfrm rot="5400000">
          <a:off x="-262015" y="300782"/>
          <a:ext cx="1931458" cy="1352020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I. AŞAMA</a:t>
          </a:r>
          <a:endParaRPr lang="tr-TR" sz="2400" kern="1200" dirty="0"/>
        </a:p>
      </dsp:txBody>
      <dsp:txXfrm rot="-5400000">
        <a:off x="27704" y="687073"/>
        <a:ext cx="1352020" cy="579438"/>
      </dsp:txXfrm>
    </dsp:sp>
    <dsp:sp modelId="{453AD0FB-B6B2-4F65-B287-EDDF7ED610FB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/>
            <a:t>Başvuru alınır,</a:t>
          </a:r>
          <a:endParaRPr lang="tr-T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/>
            <a:t>Birim Kurulu üyesi ile kişi arasında ön görüşme yapılır,</a:t>
          </a:r>
          <a:endParaRPr lang="tr-TR" sz="2300" kern="1200" dirty="0"/>
        </a:p>
      </dsp:txBody>
      <dsp:txXfrm rot="-5400000">
        <a:off x="1352020" y="64373"/>
        <a:ext cx="6714693" cy="1132875"/>
      </dsp:txXfrm>
    </dsp:sp>
    <dsp:sp modelId="{C8FAAE10-8B1F-4735-9C35-55C814EFC7E2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tx1"/>
              </a:solidFill>
            </a:rPr>
            <a:t>II. AŞAMA</a:t>
          </a:r>
          <a:endParaRPr lang="tr-TR" sz="2400" kern="1200" dirty="0">
            <a:solidFill>
              <a:schemeClr val="tx1"/>
            </a:solidFill>
          </a:endParaRPr>
        </a:p>
      </dsp:txBody>
      <dsp:txXfrm rot="-5400000">
        <a:off x="1" y="2419614"/>
        <a:ext cx="1352020" cy="579438"/>
      </dsp:txXfrm>
    </dsp:sp>
    <dsp:sp modelId="{DEA9BA4C-A30E-430A-988E-41ED17AC480E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/>
            <a:t>Durum tespiti yapılır,</a:t>
          </a:r>
          <a:endParaRPr lang="tr-T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/>
            <a:t>Talep edilmesi durumunda hukuki veya psikolojik destek  sağlanır,</a:t>
          </a:r>
          <a:endParaRPr lang="tr-TR" sz="2300" kern="1200" dirty="0"/>
        </a:p>
      </dsp:txBody>
      <dsp:txXfrm rot="-5400000">
        <a:off x="1352020" y="1804891"/>
        <a:ext cx="6714693" cy="1132875"/>
      </dsp:txXfrm>
    </dsp:sp>
    <dsp:sp modelId="{D5644832-A23A-4085-970A-BD36A563F42F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tx1"/>
              </a:solidFill>
            </a:rPr>
            <a:t>III: AŞAMA</a:t>
          </a:r>
          <a:endParaRPr lang="tr-TR" sz="2400" kern="1200" dirty="0">
            <a:solidFill>
              <a:schemeClr val="tx1"/>
            </a:solidFill>
          </a:endParaRPr>
        </a:p>
      </dsp:txBody>
      <dsp:txXfrm rot="-5400000">
        <a:off x="1" y="4160131"/>
        <a:ext cx="1352020" cy="579438"/>
      </dsp:txXfrm>
    </dsp:sp>
    <dsp:sp modelId="{B78FAAA6-1714-4F54-8F98-4F1EE8F769DB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/>
            <a:t>Çözüm yolları sunulur,</a:t>
          </a:r>
          <a:endParaRPr lang="tr-T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/>
            <a:t>Gerekli yönlendirmeler yapılır,</a:t>
          </a:r>
          <a:endParaRPr lang="tr-T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/>
            <a:t>Zorunlu durumlarda Rektörlüğe bilgi verilir.</a:t>
          </a:r>
          <a:endParaRPr lang="tr-TR" sz="2300" kern="1200" dirty="0"/>
        </a:p>
      </dsp:txBody>
      <dsp:txXfrm rot="-5400000">
        <a:off x="1352020" y="3545408"/>
        <a:ext cx="6714693" cy="113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14E54-6453-42B3-8C13-4B526974FA6E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DB1F4-990F-414F-9AD1-9160311088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81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2263 akademik, 4491 idari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83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2263 akademik, 4491 idari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3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2263 akademik, 4491 idari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79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2263 akademik, 4491 idari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12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87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2263 akademik, 4491 idari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13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26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2263 akademik, 4491 idari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14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58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2263 akademik, 4491 idari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15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43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2263 akademik, 4491 idari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45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2263 akademik, 4491 idari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50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2263 akademik, 4491 idari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50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2263 akademik, 4491 idari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04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2263 akademik, 4491 idari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48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2263 akademik, 4491 idari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95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2263 akademik, 4491 idari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27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2263 akademik, 4491 idari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0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850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93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19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814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61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255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29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170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850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515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697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402E2-C832-4F8A-832A-A970AE894D72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294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0" y="786147"/>
            <a:ext cx="12312073" cy="5913032"/>
            <a:chOff x="0" y="730729"/>
            <a:chExt cx="12312073" cy="5913032"/>
          </a:xfrm>
        </p:grpSpPr>
        <p:grpSp>
          <p:nvGrpSpPr>
            <p:cNvPr id="8" name="Grup 7"/>
            <p:cNvGrpSpPr/>
            <p:nvPr/>
          </p:nvGrpSpPr>
          <p:grpSpPr>
            <a:xfrm>
              <a:off x="0" y="6220900"/>
              <a:ext cx="12312073" cy="422861"/>
              <a:chOff x="0" y="6220900"/>
              <a:chExt cx="12312073" cy="422861"/>
            </a:xfrm>
          </p:grpSpPr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220900"/>
                <a:ext cx="12192000" cy="379596"/>
              </a:xfrm>
              <a:prstGeom prst="rect">
                <a:avLst/>
              </a:prstGeom>
            </p:spPr>
          </p:pic>
          <p:sp>
            <p:nvSpPr>
              <p:cNvPr id="7" name="Metin kutusu 6"/>
              <p:cNvSpPr txBox="1"/>
              <p:nvPr/>
            </p:nvSpPr>
            <p:spPr>
              <a:xfrm>
                <a:off x="10655738" y="6264165"/>
                <a:ext cx="1656335" cy="379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www.cu.edu.tr</a:t>
                </a:r>
                <a:endParaRPr lang="tr-TR" dirty="0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AEBB04E2-20C1-382E-896B-A09E353D6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2363"/>
            <a:ext cx="12175957" cy="367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Logo">
            <a:extLst>
              <a:ext uri="{FF2B5EF4-FFF2-40B4-BE49-F238E27FC236}">
                <a16:creationId xmlns="" xmlns:a16="http://schemas.microsoft.com/office/drawing/2014/main" id="{24C105AA-D8A3-5B1F-23EA-420DC24AAB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72" y="185738"/>
            <a:ext cx="1881255" cy="187642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5E9C8148-1699-8470-1D91-3EDDD9D22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163" y="4924235"/>
            <a:ext cx="11610109" cy="1243616"/>
          </a:xfrm>
        </p:spPr>
        <p:txBody>
          <a:bodyPr>
            <a:noAutofit/>
          </a:bodyPr>
          <a:lstStyle/>
          <a:p>
            <a:r>
              <a:rPr lang="tr-TR" sz="4400" spc="-60" dirty="0">
                <a:solidFill>
                  <a:srgbClr val="006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CİNSEL TACİZ VE CİNSEL SALDIRIYA KARŞI DESTEK BİRİMİ (CTS) NEDİR? NASIL ÇALIŞIR?</a:t>
            </a:r>
            <a:endParaRPr lang="tr-TR" sz="4400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="" xmlns:a16="http://schemas.microsoft.com/office/drawing/2014/main" id="{767B1BA7-D2F7-7C65-4C78-6E9D41174544}"/>
              </a:ext>
            </a:extLst>
          </p:cNvPr>
          <p:cNvSpPr txBox="1">
            <a:spLocks/>
          </p:cNvSpPr>
          <p:nvPr/>
        </p:nvSpPr>
        <p:spPr>
          <a:xfrm>
            <a:off x="0" y="6303933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19/08/2022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="" xmlns:a16="http://schemas.microsoft.com/office/drawing/2014/main" id="{B041F8A6-1C8A-0BD1-F69D-C7135E2989CD}"/>
              </a:ext>
            </a:extLst>
          </p:cNvPr>
          <p:cNvSpPr txBox="1">
            <a:spLocks/>
          </p:cNvSpPr>
          <p:nvPr/>
        </p:nvSpPr>
        <p:spPr>
          <a:xfrm>
            <a:off x="3602182" y="6298642"/>
            <a:ext cx="4827214" cy="32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chemeClr val="bg1"/>
                </a:solidFill>
              </a:rPr>
              <a:t>Kadın Sorunları Araştırma ve Uygulama Merkezi</a:t>
            </a:r>
            <a:endParaRPr lang="tr-T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5241" y="730729"/>
            <a:ext cx="12320337" cy="6008868"/>
            <a:chOff x="-5241" y="730729"/>
            <a:chExt cx="12320337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320337" cy="668061"/>
              <a:chOff x="-5241" y="6071536"/>
              <a:chExt cx="12320337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  <p:sp>
            <p:nvSpPr>
              <p:cNvPr id="7" name="Metin kutusu 6"/>
              <p:cNvSpPr txBox="1"/>
              <p:nvPr/>
            </p:nvSpPr>
            <p:spPr>
              <a:xfrm>
                <a:off x="10649525" y="6220900"/>
                <a:ext cx="1665571" cy="379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www.cu.edu.tr</a:t>
                </a:r>
                <a:endParaRPr lang="tr-TR" dirty="0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1" name="Başlık 1">
            <a:extLst>
              <a:ext uri="{FF2B5EF4-FFF2-40B4-BE49-F238E27FC236}">
                <a16:creationId xmlns="" xmlns:a16="http://schemas.microsoft.com/office/drawing/2014/main" id="{9B9A08EF-D482-3699-83D8-B7C7BC4504C9}"/>
              </a:ext>
            </a:extLst>
          </p:cNvPr>
          <p:cNvSpPr txBox="1">
            <a:spLocks/>
          </p:cNvSpPr>
          <p:nvPr/>
        </p:nvSpPr>
        <p:spPr>
          <a:xfrm>
            <a:off x="2159027" y="29400"/>
            <a:ext cx="8444317" cy="668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>
              <a:defRPr/>
            </a:pPr>
            <a:r>
              <a:rPr lang="tr-TR" sz="4000" b="1" cap="none" dirty="0">
                <a:solidFill>
                  <a:srgbClr val="006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CTS BİRİM TEMSİLCİLERİ VE GÖREVLERİ</a:t>
            </a:r>
          </a:p>
        </p:txBody>
      </p:sp>
      <p:sp>
        <p:nvSpPr>
          <p:cNvPr id="2" name="Dikdörtgen 1"/>
          <p:cNvSpPr/>
          <p:nvPr/>
        </p:nvSpPr>
        <p:spPr>
          <a:xfrm>
            <a:off x="558827" y="1699490"/>
            <a:ext cx="105340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/>
              <a:t>Çukurova Üniversitesi Kadın Sorunları Araştırma ve Uygulama Merkezi (KADAUM) </a:t>
            </a:r>
            <a:r>
              <a:rPr lang="tr-TR" sz="2800" b="1" u="sng" dirty="0">
                <a:solidFill>
                  <a:schemeClr val="accent2"/>
                </a:solidFill>
              </a:rPr>
              <a:t>akademik kurul üyelerini </a:t>
            </a:r>
            <a:r>
              <a:rPr lang="tr-TR" sz="2800" dirty="0"/>
              <a:t>ifade eder</a:t>
            </a:r>
            <a:r>
              <a:rPr lang="tr-TR" sz="2800" dirty="0" smtClean="0"/>
              <a:t>.</a:t>
            </a:r>
          </a:p>
          <a:p>
            <a:pPr algn="just"/>
            <a:endParaRPr lang="tr-TR" sz="2800" dirty="0"/>
          </a:p>
          <a:p>
            <a:pPr algn="just"/>
            <a:endParaRPr lang="tr-TR" sz="2800" dirty="0"/>
          </a:p>
          <a:p>
            <a:pPr algn="just"/>
            <a:r>
              <a:rPr lang="tr-TR" sz="2800" dirty="0"/>
              <a:t>Her birimi (Fakülte/Yüksekokul/Meslek Yüksekokulu) temsil eden üyeler bağlı bulundukları birimde CTS Birimi hakkında </a:t>
            </a:r>
            <a:r>
              <a:rPr lang="tr-TR" sz="2800" b="1" dirty="0">
                <a:solidFill>
                  <a:schemeClr val="accent2"/>
                </a:solidFill>
              </a:rPr>
              <a:t>öğretim elemanları, idari personelleri ve öğrencileri bilgilendirir, yol gösterici </a:t>
            </a:r>
            <a:r>
              <a:rPr lang="tr-TR" sz="2800" dirty="0"/>
              <a:t>olarak görev yapar.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="" xmlns:a16="http://schemas.microsoft.com/office/drawing/2014/main" id="{BF945A67-81EA-95E9-B29E-6334E495E00E}"/>
              </a:ext>
            </a:extLst>
          </p:cNvPr>
          <p:cNvSpPr txBox="1">
            <a:spLocks/>
          </p:cNvSpPr>
          <p:nvPr/>
        </p:nvSpPr>
        <p:spPr>
          <a:xfrm>
            <a:off x="3556000" y="6262874"/>
            <a:ext cx="731520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chemeClr val="bg1"/>
                </a:solidFill>
              </a:rPr>
              <a:t>Cinsel Taciz ve Cinsel Saldırıya Karşı Destek Birimi (CTS) Nedir? Nasıl Çalışır?</a:t>
            </a:r>
            <a:endParaRPr lang="tr-T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5241" y="730729"/>
            <a:ext cx="12288331" cy="6008868"/>
            <a:chOff x="-5241" y="730729"/>
            <a:chExt cx="12288331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288331" cy="668061"/>
              <a:chOff x="-5241" y="6071536"/>
              <a:chExt cx="12288331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  <p:sp>
            <p:nvSpPr>
              <p:cNvPr id="7" name="Metin kutusu 6"/>
              <p:cNvSpPr txBox="1"/>
              <p:nvPr/>
            </p:nvSpPr>
            <p:spPr>
              <a:xfrm>
                <a:off x="10654464" y="6213188"/>
                <a:ext cx="1628626" cy="379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www.cu.edu.tr</a:t>
                </a:r>
                <a:endParaRPr lang="tr-TR" dirty="0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0" y="834782"/>
            <a:ext cx="7897091" cy="517842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389522" y="126896"/>
            <a:ext cx="45300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spc="-60" dirty="0">
                <a:solidFill>
                  <a:srgbClr val="00612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CTS Birim Temsilcileri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BF945A67-81EA-95E9-B29E-6334E495E00E}"/>
              </a:ext>
            </a:extLst>
          </p:cNvPr>
          <p:cNvSpPr txBox="1">
            <a:spLocks/>
          </p:cNvSpPr>
          <p:nvPr/>
        </p:nvSpPr>
        <p:spPr>
          <a:xfrm>
            <a:off x="3556000" y="6262874"/>
            <a:ext cx="731520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chemeClr val="bg1"/>
                </a:solidFill>
              </a:rPr>
              <a:t>Cinsel Taciz ve Cinsel Saldırıya Karşı Destek Birimi (CTS) Nedir? Nasıl Çalışır?</a:t>
            </a:r>
            <a:endParaRPr lang="tr-T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5241" y="730729"/>
            <a:ext cx="12298843" cy="6008868"/>
            <a:chOff x="-5241" y="730729"/>
            <a:chExt cx="12298843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298843" cy="668061"/>
              <a:chOff x="-5241" y="6071536"/>
              <a:chExt cx="12298843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  <p:sp>
            <p:nvSpPr>
              <p:cNvPr id="7" name="Metin kutusu 6"/>
              <p:cNvSpPr txBox="1"/>
              <p:nvPr/>
            </p:nvSpPr>
            <p:spPr>
              <a:xfrm>
                <a:off x="10664976" y="6220900"/>
                <a:ext cx="16286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www.cu.edu.tr</a:t>
                </a:r>
                <a:endParaRPr lang="tr-TR" dirty="0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5"/>
          <a:srcRect b="91328"/>
          <a:stretch/>
        </p:blipFill>
        <p:spPr>
          <a:xfrm>
            <a:off x="2032000" y="1294464"/>
            <a:ext cx="9005455" cy="51210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389522" y="126896"/>
            <a:ext cx="45300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spc="-60" dirty="0">
                <a:solidFill>
                  <a:srgbClr val="00612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CTS Birim Temsilcileri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="" xmlns:a16="http://schemas.microsoft.com/office/drawing/2014/main" id="{BF945A67-81EA-95E9-B29E-6334E495E00E}"/>
              </a:ext>
            </a:extLst>
          </p:cNvPr>
          <p:cNvSpPr txBox="1">
            <a:spLocks/>
          </p:cNvSpPr>
          <p:nvPr/>
        </p:nvSpPr>
        <p:spPr>
          <a:xfrm>
            <a:off x="3556000" y="6262874"/>
            <a:ext cx="731520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chemeClr val="bg1"/>
                </a:solidFill>
              </a:rPr>
              <a:t>Cinsel Taciz ve Cinsel Saldırıya Karşı Destek Birimi (CTS) Nedir? Nasıl Çalışır?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13" name="Resim 12"/>
          <p:cNvPicPr/>
          <p:nvPr/>
        </p:nvPicPr>
        <p:blipFill rotWithShape="1">
          <a:blip r:embed="rId6"/>
          <a:srcRect l="27955" t="23046" r="7319" b="15187"/>
          <a:stretch/>
        </p:blipFill>
        <p:spPr bwMode="auto">
          <a:xfrm>
            <a:off x="2031999" y="1806565"/>
            <a:ext cx="9005456" cy="4275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6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5241" y="730729"/>
            <a:ext cx="12249155" cy="6008868"/>
            <a:chOff x="-5241" y="730729"/>
            <a:chExt cx="12249155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249155" cy="668061"/>
              <a:chOff x="-5241" y="6071536"/>
              <a:chExt cx="12249155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  <p:sp>
            <p:nvSpPr>
              <p:cNvPr id="7" name="Metin kutusu 6"/>
              <p:cNvSpPr txBox="1"/>
              <p:nvPr/>
            </p:nvSpPr>
            <p:spPr>
              <a:xfrm>
                <a:off x="10652234" y="6253654"/>
                <a:ext cx="1591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www.cu.edu.tr</a:t>
                </a:r>
                <a:endParaRPr lang="tr-TR" dirty="0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pic>
        <p:nvPicPr>
          <p:cNvPr id="12" name="İçerik Yer Tutucusu 6"/>
          <p:cNvPicPr>
            <a:picLocks noChangeAspect="1"/>
          </p:cNvPicPr>
          <p:nvPr/>
        </p:nvPicPr>
        <p:blipFill rotWithShape="1">
          <a:blip r:embed="rId5"/>
          <a:srcRect t="4273" b="6077"/>
          <a:stretch/>
        </p:blipFill>
        <p:spPr>
          <a:xfrm>
            <a:off x="1316517" y="996210"/>
            <a:ext cx="9558965" cy="4818065"/>
          </a:xfrm>
          <a:prstGeom prst="rect">
            <a:avLst/>
          </a:prstGeom>
        </p:spPr>
      </p:pic>
      <p:sp>
        <p:nvSpPr>
          <p:cNvPr id="13" name="Yuvarlatılmış Dikdörtgen 12"/>
          <p:cNvSpPr/>
          <p:nvPr/>
        </p:nvSpPr>
        <p:spPr>
          <a:xfrm>
            <a:off x="8393139" y="3825371"/>
            <a:ext cx="2259095" cy="4230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Başlık 1">
            <a:extLst>
              <a:ext uri="{FF2B5EF4-FFF2-40B4-BE49-F238E27FC236}">
                <a16:creationId xmlns="" xmlns:a16="http://schemas.microsoft.com/office/drawing/2014/main" id="{9B9A08EF-D482-3699-83D8-B7C7BC4504C9}"/>
              </a:ext>
            </a:extLst>
          </p:cNvPr>
          <p:cNvSpPr txBox="1">
            <a:spLocks/>
          </p:cNvSpPr>
          <p:nvPr/>
        </p:nvSpPr>
        <p:spPr>
          <a:xfrm>
            <a:off x="2159027" y="29400"/>
            <a:ext cx="8444317" cy="668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>
              <a:defRPr/>
            </a:pPr>
            <a:r>
              <a:rPr lang="tr-TR" sz="4000" b="1" cap="none" dirty="0" smtClean="0">
                <a:solidFill>
                  <a:srgbClr val="006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SAYFAMIZ</a:t>
            </a:r>
            <a:endParaRPr lang="tr-TR" sz="4000" b="1" cap="none" dirty="0">
              <a:solidFill>
                <a:srgbClr val="0061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="" xmlns:a16="http://schemas.microsoft.com/office/drawing/2014/main" id="{BF945A67-81EA-95E9-B29E-6334E495E00E}"/>
              </a:ext>
            </a:extLst>
          </p:cNvPr>
          <p:cNvSpPr txBox="1">
            <a:spLocks/>
          </p:cNvSpPr>
          <p:nvPr/>
        </p:nvSpPr>
        <p:spPr>
          <a:xfrm>
            <a:off x="3556000" y="6262874"/>
            <a:ext cx="731520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chemeClr val="bg1"/>
                </a:solidFill>
              </a:rPr>
              <a:t>Cinsel Taciz ve Cinsel Saldırıya Karşı Destek Birimi (CTS) Nedir? Nasıl Çalışır?</a:t>
            </a:r>
            <a:endParaRPr lang="tr-T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5241" y="730729"/>
            <a:ext cx="12283392" cy="6008868"/>
            <a:chOff x="-5241" y="730729"/>
            <a:chExt cx="12283392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283392" cy="668061"/>
              <a:chOff x="-5241" y="6071536"/>
              <a:chExt cx="12283392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  <p:sp>
            <p:nvSpPr>
              <p:cNvPr id="7" name="Metin kutusu 6"/>
              <p:cNvSpPr txBox="1"/>
              <p:nvPr/>
            </p:nvSpPr>
            <p:spPr>
              <a:xfrm>
                <a:off x="10603344" y="6231411"/>
                <a:ext cx="1674807" cy="379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www.cu.edu.tr</a:t>
                </a:r>
                <a:endParaRPr lang="tr-TR" dirty="0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3" name="Başlık 1">
            <a:extLst>
              <a:ext uri="{FF2B5EF4-FFF2-40B4-BE49-F238E27FC236}">
                <a16:creationId xmlns="" xmlns:a16="http://schemas.microsoft.com/office/drawing/2014/main" id="{9B9A08EF-D482-3699-83D8-B7C7BC4504C9}"/>
              </a:ext>
            </a:extLst>
          </p:cNvPr>
          <p:cNvSpPr txBox="1">
            <a:spLocks/>
          </p:cNvSpPr>
          <p:nvPr/>
        </p:nvSpPr>
        <p:spPr>
          <a:xfrm>
            <a:off x="2159027" y="29400"/>
            <a:ext cx="8444317" cy="668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>
              <a:defRPr/>
            </a:pPr>
            <a:r>
              <a:rPr lang="tr-TR" sz="4000" b="1" cap="none" dirty="0" smtClean="0">
                <a:solidFill>
                  <a:srgbClr val="006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SAYFAMIZ</a:t>
            </a:r>
            <a:endParaRPr lang="tr-TR" sz="4000" b="1" cap="none" dirty="0">
              <a:solidFill>
                <a:srgbClr val="0061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="" xmlns:a16="http://schemas.microsoft.com/office/drawing/2014/main" id="{BF945A67-81EA-95E9-B29E-6334E495E00E}"/>
              </a:ext>
            </a:extLst>
          </p:cNvPr>
          <p:cNvSpPr txBox="1">
            <a:spLocks/>
          </p:cNvSpPr>
          <p:nvPr/>
        </p:nvSpPr>
        <p:spPr>
          <a:xfrm>
            <a:off x="3556000" y="6262874"/>
            <a:ext cx="731520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chemeClr val="bg1"/>
                </a:solidFill>
              </a:rPr>
              <a:t>Cinsel Taciz ve Cinsel Saldırıya Karşı Destek Birimi (CTS) Nedir? Nasıl Çalışır?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5"/>
          <a:srcRect t="13888" b="6514"/>
          <a:stretch/>
        </p:blipFill>
        <p:spPr>
          <a:xfrm>
            <a:off x="1025630" y="1073337"/>
            <a:ext cx="10500123" cy="470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5241" y="730729"/>
            <a:ext cx="12271134" cy="6008868"/>
            <a:chOff x="-5241" y="730729"/>
            <a:chExt cx="12271134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271134" cy="668061"/>
              <a:chOff x="-5241" y="6071536"/>
              <a:chExt cx="12271134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  <p:sp>
            <p:nvSpPr>
              <p:cNvPr id="7" name="Metin kutusu 6"/>
              <p:cNvSpPr txBox="1"/>
              <p:nvPr/>
            </p:nvSpPr>
            <p:spPr>
              <a:xfrm>
                <a:off x="10637267" y="6231411"/>
                <a:ext cx="1628626" cy="379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www.cu.edu.tr</a:t>
                </a:r>
                <a:endParaRPr lang="tr-TR" dirty="0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3" name="Başlık 1">
            <a:extLst>
              <a:ext uri="{FF2B5EF4-FFF2-40B4-BE49-F238E27FC236}">
                <a16:creationId xmlns="" xmlns:a16="http://schemas.microsoft.com/office/drawing/2014/main" id="{9B9A08EF-D482-3699-83D8-B7C7BC4504C9}"/>
              </a:ext>
            </a:extLst>
          </p:cNvPr>
          <p:cNvSpPr txBox="1">
            <a:spLocks/>
          </p:cNvSpPr>
          <p:nvPr/>
        </p:nvSpPr>
        <p:spPr>
          <a:xfrm>
            <a:off x="1511711" y="38713"/>
            <a:ext cx="8989264" cy="668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>
              <a:defRPr/>
            </a:pPr>
            <a:r>
              <a:rPr lang="tr-TR" sz="4000" b="1" cap="none" dirty="0">
                <a:solidFill>
                  <a:srgbClr val="006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BİRİMİN</a:t>
            </a:r>
            <a:r>
              <a:rPr lang="en-US" sz="4000" b="1" cap="none" dirty="0">
                <a:solidFill>
                  <a:srgbClr val="006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b="1" cap="none" dirty="0">
                <a:solidFill>
                  <a:srgbClr val="006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İLET</a:t>
            </a:r>
            <a:r>
              <a:rPr lang="en-US" sz="4000" b="1" cap="none" dirty="0">
                <a:solidFill>
                  <a:srgbClr val="006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tr-TR" sz="4000" b="1" cap="none" dirty="0">
                <a:solidFill>
                  <a:srgbClr val="006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ŞİM BİLGİLERİ</a:t>
            </a:r>
            <a:r>
              <a:rPr lang="en-US" sz="4000" b="1" cap="none" dirty="0">
                <a:solidFill>
                  <a:srgbClr val="006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KONUMU</a:t>
            </a:r>
            <a:endParaRPr lang="tr-TR" sz="4000" b="1" cap="none" dirty="0">
              <a:solidFill>
                <a:srgbClr val="0061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Resim 18"/>
          <p:cNvPicPr/>
          <p:nvPr/>
        </p:nvPicPr>
        <p:blipFill rotWithShape="1">
          <a:blip r:embed="rId5"/>
          <a:srcRect l="32804" t="24456" r="19137" b="15187"/>
          <a:stretch/>
        </p:blipFill>
        <p:spPr bwMode="auto">
          <a:xfrm>
            <a:off x="1679106" y="819465"/>
            <a:ext cx="8654473" cy="52623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BF945A67-81EA-95E9-B29E-6334E495E00E}"/>
              </a:ext>
            </a:extLst>
          </p:cNvPr>
          <p:cNvSpPr txBox="1">
            <a:spLocks/>
          </p:cNvSpPr>
          <p:nvPr/>
        </p:nvSpPr>
        <p:spPr>
          <a:xfrm>
            <a:off x="3556000" y="6262874"/>
            <a:ext cx="731520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chemeClr val="bg1"/>
                </a:solidFill>
              </a:rPr>
              <a:t>Cinsel Taciz ve Cinsel Saldırıya Karşı Destek Birimi (CTS) Nedir? Nasıl Çalışır?</a:t>
            </a:r>
            <a:endParaRPr lang="tr-T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9C8148-1699-8470-1D91-3EDDD9D22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76258"/>
            <a:ext cx="9144000" cy="700691"/>
          </a:xfrm>
        </p:spPr>
        <p:txBody>
          <a:bodyPr>
            <a:noAutofit/>
          </a:bodyPr>
          <a:lstStyle/>
          <a:p>
            <a:r>
              <a:rPr lang="tr-TR" sz="4400" dirty="0"/>
              <a:t>Dinlediğiniz için teşekkürler…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9A504F99-AB8D-12B3-4650-EE4E0A180E5E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www.cu.edu.tr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AEBB04E2-20C1-382E-896B-A09E353D6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5" b="18016"/>
          <a:stretch/>
        </p:blipFill>
        <p:spPr bwMode="auto">
          <a:xfrm>
            <a:off x="0" y="0"/>
            <a:ext cx="12192000" cy="51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767B1BA7-D2F7-7C65-4C78-6E9D41174544}"/>
              </a:ext>
            </a:extLst>
          </p:cNvPr>
          <p:cNvSpPr txBox="1">
            <a:spLocks/>
          </p:cNvSpPr>
          <p:nvPr/>
        </p:nvSpPr>
        <p:spPr>
          <a:xfrm>
            <a:off x="-1" y="6337398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19/08/2022</a:t>
            </a:r>
          </a:p>
        </p:txBody>
      </p:sp>
      <p:pic>
        <p:nvPicPr>
          <p:cNvPr id="9" name="Picture 8" descr="Logo">
            <a:extLst>
              <a:ext uri="{FF2B5EF4-FFF2-40B4-BE49-F238E27FC236}">
                <a16:creationId xmlns="" xmlns:a16="http://schemas.microsoft.com/office/drawing/2014/main" id="{24C105AA-D8A3-5B1F-23EA-420DC24AAB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05" y="3011367"/>
            <a:ext cx="1907189" cy="1902293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B041F8A6-1C8A-0BD1-F69D-C7135E2989CD}"/>
              </a:ext>
            </a:extLst>
          </p:cNvPr>
          <p:cNvSpPr txBox="1">
            <a:spLocks/>
          </p:cNvSpPr>
          <p:nvPr/>
        </p:nvSpPr>
        <p:spPr>
          <a:xfrm>
            <a:off x="4419599" y="6337397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Hazırlayan Birim veya Sunan Kişi</a:t>
            </a:r>
          </a:p>
        </p:txBody>
      </p:sp>
      <p:grpSp>
        <p:nvGrpSpPr>
          <p:cNvPr id="8" name="Grup 7"/>
          <p:cNvGrpSpPr/>
          <p:nvPr/>
        </p:nvGrpSpPr>
        <p:grpSpPr>
          <a:xfrm>
            <a:off x="0" y="786147"/>
            <a:ext cx="12312073" cy="5913032"/>
            <a:chOff x="0" y="730729"/>
            <a:chExt cx="12312073" cy="5913032"/>
          </a:xfrm>
        </p:grpSpPr>
        <p:grpSp>
          <p:nvGrpSpPr>
            <p:cNvPr id="11" name="Grup 10"/>
            <p:cNvGrpSpPr/>
            <p:nvPr/>
          </p:nvGrpSpPr>
          <p:grpSpPr>
            <a:xfrm>
              <a:off x="0" y="6220900"/>
              <a:ext cx="12312073" cy="422861"/>
              <a:chOff x="0" y="6220900"/>
              <a:chExt cx="12312073" cy="422861"/>
            </a:xfrm>
          </p:grpSpPr>
          <p:pic>
            <p:nvPicPr>
              <p:cNvPr id="13" name="Resim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220900"/>
                <a:ext cx="12192000" cy="379596"/>
              </a:xfrm>
              <a:prstGeom prst="rect">
                <a:avLst/>
              </a:prstGeom>
            </p:spPr>
          </p:pic>
          <p:sp>
            <p:nvSpPr>
              <p:cNvPr id="14" name="Metin kutusu 13"/>
              <p:cNvSpPr txBox="1"/>
              <p:nvPr/>
            </p:nvSpPr>
            <p:spPr>
              <a:xfrm>
                <a:off x="10655738" y="6264165"/>
                <a:ext cx="1656335" cy="379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www.cu.edu.tr</a:t>
                </a:r>
                <a:endParaRPr lang="tr-TR" dirty="0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</p:grp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5" name="Footer Placeholder 3">
            <a:extLst>
              <a:ext uri="{FF2B5EF4-FFF2-40B4-BE49-F238E27FC236}">
                <a16:creationId xmlns="" xmlns:a16="http://schemas.microsoft.com/office/drawing/2014/main" id="{B041F8A6-1C8A-0BD1-F69D-C7135E2989CD}"/>
              </a:ext>
            </a:extLst>
          </p:cNvPr>
          <p:cNvSpPr txBox="1">
            <a:spLocks/>
          </p:cNvSpPr>
          <p:nvPr/>
        </p:nvSpPr>
        <p:spPr>
          <a:xfrm>
            <a:off x="3602182" y="6298642"/>
            <a:ext cx="4827214" cy="32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chemeClr val="bg1"/>
                </a:solidFill>
              </a:rPr>
              <a:t>Kadın Sorunları Araştırma ve Uygulama Merkezi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="" xmlns:a16="http://schemas.microsoft.com/office/drawing/2014/main" id="{767B1BA7-D2F7-7C65-4C78-6E9D41174544}"/>
              </a:ext>
            </a:extLst>
          </p:cNvPr>
          <p:cNvSpPr txBox="1">
            <a:spLocks/>
          </p:cNvSpPr>
          <p:nvPr/>
        </p:nvSpPr>
        <p:spPr>
          <a:xfrm>
            <a:off x="60035" y="6294133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19/08/2022</a:t>
            </a:r>
          </a:p>
        </p:txBody>
      </p:sp>
    </p:spTree>
    <p:extLst>
      <p:ext uri="{BB962C8B-B14F-4D97-AF65-F5344CB8AC3E}">
        <p14:creationId xmlns:p14="http://schemas.microsoft.com/office/powerpoint/2010/main" val="37593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5241" y="730729"/>
            <a:ext cx="12288331" cy="6008868"/>
            <a:chOff x="-5241" y="730729"/>
            <a:chExt cx="12288331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288331" cy="668061"/>
              <a:chOff x="-5241" y="6071536"/>
              <a:chExt cx="12288331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  <p:sp>
            <p:nvSpPr>
              <p:cNvPr id="7" name="Metin kutusu 6"/>
              <p:cNvSpPr txBox="1"/>
              <p:nvPr/>
            </p:nvSpPr>
            <p:spPr>
              <a:xfrm>
                <a:off x="10675007" y="6253653"/>
                <a:ext cx="1608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www.cu.edu.tr</a:t>
                </a:r>
                <a:endParaRPr lang="tr-TR" dirty="0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graphicFrame>
        <p:nvGraphicFramePr>
          <p:cNvPr id="12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006395"/>
              </p:ext>
            </p:extLst>
          </p:nvPr>
        </p:nvGraphicFramePr>
        <p:xfrm>
          <a:off x="265514" y="1517215"/>
          <a:ext cx="5750529" cy="3056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Dikdörtgen 12"/>
          <p:cNvSpPr/>
          <p:nvPr/>
        </p:nvSpPr>
        <p:spPr>
          <a:xfrm>
            <a:off x="6016044" y="185912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b="1" dirty="0">
                <a:solidFill>
                  <a:schemeClr val="accent6">
                    <a:lumMod val="75000"/>
                  </a:schemeClr>
                </a:solidFill>
              </a:rPr>
              <a:t>Çukurova Üniversitesi </a:t>
            </a:r>
            <a:r>
              <a:rPr lang="tr-TR" sz="2400" dirty="0"/>
              <a:t>bileşenlerini karşılaşabilecekleri cinsel saldırı ve cinsel taciz olayları konusunda </a:t>
            </a: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</a:rPr>
              <a:t>bilgilendirmek, onlara hukuki, psikolojik destek vermek ve diğer birimlerle işbirliği yaparak çözüm </a:t>
            </a:r>
            <a:r>
              <a:rPr lang="tr-TR" sz="2400" b="1" dirty="0" smtClean="0">
                <a:solidFill>
                  <a:schemeClr val="accent6">
                    <a:lumMod val="75000"/>
                  </a:schemeClr>
                </a:solidFill>
              </a:rPr>
              <a:t>üretmeyi ve destek hizmeti </a:t>
            </a:r>
            <a:r>
              <a:rPr lang="tr-TR" sz="2400" dirty="0"/>
              <a:t>sağlamaktır.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51972" y="5259718"/>
            <a:ext cx="11928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</a:rPr>
              <a:t>Bu birim, Kadın Sorunları Araştırma ve Uygulama Merkezi (KADAUM) bünyesinde kurulmuştur. </a:t>
            </a: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986843" y="-13776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/>
              <a:t>Çukurova Üniversitesi Cinsel Taciz ve Cinsel Saldırıya Karşı Destek Birimi (CTS) Nedir?</a:t>
            </a:r>
            <a:endParaRPr lang="tr-TR" sz="3600" b="1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="" xmlns:a16="http://schemas.microsoft.com/office/drawing/2014/main" id="{BF945A67-81EA-95E9-B29E-6334E495E00E}"/>
              </a:ext>
            </a:extLst>
          </p:cNvPr>
          <p:cNvSpPr txBox="1">
            <a:spLocks/>
          </p:cNvSpPr>
          <p:nvPr/>
        </p:nvSpPr>
        <p:spPr>
          <a:xfrm>
            <a:off x="3556000" y="6262874"/>
            <a:ext cx="731520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chemeClr val="bg1"/>
                </a:solidFill>
              </a:rPr>
              <a:t>Cinsel Taciz ve Cinsel Saldırıya Karşı Destek Birimi (CTS) Nedir? Nasıl Çalışır?</a:t>
            </a:r>
            <a:endParaRPr lang="tr-T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5241" y="730729"/>
            <a:ext cx="12288331" cy="6008868"/>
            <a:chOff x="-5241" y="730729"/>
            <a:chExt cx="12288331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288331" cy="668061"/>
              <a:chOff x="-5241" y="6071536"/>
              <a:chExt cx="12288331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  <p:sp>
            <p:nvSpPr>
              <p:cNvPr id="7" name="Metin kutusu 6"/>
              <p:cNvSpPr txBox="1"/>
              <p:nvPr/>
            </p:nvSpPr>
            <p:spPr>
              <a:xfrm>
                <a:off x="10645228" y="6220900"/>
                <a:ext cx="16378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www.cu.edu.tr</a:t>
                </a:r>
                <a:endParaRPr lang="tr-TR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1" name="Başlık 1">
            <a:extLst>
              <a:ext uri="{FF2B5EF4-FFF2-40B4-BE49-F238E27FC236}">
                <a16:creationId xmlns="" xmlns:a16="http://schemas.microsoft.com/office/drawing/2014/main" id="{9B9A08EF-D482-3699-83D8-B7C7BC4504C9}"/>
              </a:ext>
            </a:extLst>
          </p:cNvPr>
          <p:cNvSpPr txBox="1">
            <a:spLocks/>
          </p:cNvSpPr>
          <p:nvPr/>
        </p:nvSpPr>
        <p:spPr>
          <a:xfrm>
            <a:off x="2159028" y="29400"/>
            <a:ext cx="7379110" cy="668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>
              <a:defRPr/>
            </a:pPr>
            <a:r>
              <a:rPr lang="tr-TR" sz="4000" b="1" cap="none" dirty="0">
                <a:solidFill>
                  <a:srgbClr val="006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KISACA CTS BİRİMİ</a:t>
            </a:r>
          </a:p>
        </p:txBody>
      </p:sp>
      <p:graphicFrame>
        <p:nvGraphicFramePr>
          <p:cNvPr id="12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062654"/>
              </p:ext>
            </p:extLst>
          </p:nvPr>
        </p:nvGraphicFramePr>
        <p:xfrm>
          <a:off x="986127" y="1282845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Footer Placeholder 3">
            <a:extLst>
              <a:ext uri="{FF2B5EF4-FFF2-40B4-BE49-F238E27FC236}">
                <a16:creationId xmlns="" xmlns:a16="http://schemas.microsoft.com/office/drawing/2014/main" id="{BF945A67-81EA-95E9-B29E-6334E495E00E}"/>
              </a:ext>
            </a:extLst>
          </p:cNvPr>
          <p:cNvSpPr txBox="1">
            <a:spLocks/>
          </p:cNvSpPr>
          <p:nvPr/>
        </p:nvSpPr>
        <p:spPr>
          <a:xfrm>
            <a:off x="3556000" y="6262874"/>
            <a:ext cx="731520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chemeClr val="bg1"/>
                </a:solidFill>
              </a:rPr>
              <a:t>Cinsel Taciz ve Cinsel Saldırıya Karşı Destek Birimi (CTS) Nedir? Nasıl Çalışır?</a:t>
            </a:r>
            <a:endParaRPr lang="tr-T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5241" y="730729"/>
            <a:ext cx="12280368" cy="6008868"/>
            <a:chOff x="-5241" y="730729"/>
            <a:chExt cx="12280368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280368" cy="668061"/>
              <a:chOff x="-5241" y="6071536"/>
              <a:chExt cx="12280368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  <p:sp>
            <p:nvSpPr>
              <p:cNvPr id="7" name="Metin kutusu 6"/>
              <p:cNvSpPr txBox="1"/>
              <p:nvPr/>
            </p:nvSpPr>
            <p:spPr>
              <a:xfrm>
                <a:off x="10655738" y="6215768"/>
                <a:ext cx="1619389" cy="379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www.cu.edu.tr</a:t>
                </a:r>
                <a:endParaRPr lang="tr-TR" dirty="0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1" name="Başlık 1">
            <a:extLst>
              <a:ext uri="{FF2B5EF4-FFF2-40B4-BE49-F238E27FC236}">
                <a16:creationId xmlns="" xmlns:a16="http://schemas.microsoft.com/office/drawing/2014/main" id="{9B9A08EF-D482-3699-83D8-B7C7BC4504C9}"/>
              </a:ext>
            </a:extLst>
          </p:cNvPr>
          <p:cNvSpPr txBox="1">
            <a:spLocks/>
          </p:cNvSpPr>
          <p:nvPr/>
        </p:nvSpPr>
        <p:spPr>
          <a:xfrm>
            <a:off x="2159028" y="29400"/>
            <a:ext cx="7379110" cy="668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>
              <a:defRPr/>
            </a:pPr>
            <a:r>
              <a:rPr lang="tr-TR" sz="4000" b="1" cap="none" dirty="0" smtClean="0">
                <a:solidFill>
                  <a:srgbClr val="006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BİLİNÇ YÜKSELTME EĞİTİMLERİ</a:t>
            </a:r>
            <a:endParaRPr lang="tr-TR" sz="4000" b="1" cap="none" dirty="0">
              <a:solidFill>
                <a:srgbClr val="0061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İçerik Yer Tutucus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90619"/>
              </p:ext>
            </p:extLst>
          </p:nvPr>
        </p:nvGraphicFramePr>
        <p:xfrm>
          <a:off x="1013836" y="1218190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Footer Placeholder 3">
            <a:extLst>
              <a:ext uri="{FF2B5EF4-FFF2-40B4-BE49-F238E27FC236}">
                <a16:creationId xmlns="" xmlns:a16="http://schemas.microsoft.com/office/drawing/2014/main" id="{BF945A67-81EA-95E9-B29E-6334E495E00E}"/>
              </a:ext>
            </a:extLst>
          </p:cNvPr>
          <p:cNvSpPr txBox="1">
            <a:spLocks/>
          </p:cNvSpPr>
          <p:nvPr/>
        </p:nvSpPr>
        <p:spPr>
          <a:xfrm>
            <a:off x="3556000" y="6262874"/>
            <a:ext cx="731520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chemeClr val="bg1"/>
                </a:solidFill>
              </a:rPr>
              <a:t>Cinsel Taciz ve Cinsel Saldırıya Karşı Destek Birimi (CTS) Nedir? Nasıl Çalışır?</a:t>
            </a:r>
            <a:endParaRPr lang="tr-T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5241" y="730729"/>
            <a:ext cx="12271133" cy="6008868"/>
            <a:chOff x="-5241" y="730729"/>
            <a:chExt cx="12271133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271133" cy="668061"/>
              <a:chOff x="-5241" y="6071536"/>
              <a:chExt cx="12271133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  <p:sp>
            <p:nvSpPr>
              <p:cNvPr id="7" name="Metin kutusu 6"/>
              <p:cNvSpPr txBox="1"/>
              <p:nvPr/>
            </p:nvSpPr>
            <p:spPr>
              <a:xfrm>
                <a:off x="10637266" y="6237277"/>
                <a:ext cx="1628626" cy="379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www.cu.edu.tr</a:t>
                </a:r>
                <a:endParaRPr lang="tr-TR" dirty="0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2" name="Unvan 1"/>
          <p:cNvSpPr txBox="1">
            <a:spLocks/>
          </p:cNvSpPr>
          <p:nvPr/>
        </p:nvSpPr>
        <p:spPr>
          <a:xfrm>
            <a:off x="1443952" y="21272"/>
            <a:ext cx="8596668" cy="755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tr-TR" sz="4000" b="1" spc="-60" dirty="0" smtClean="0">
                <a:solidFill>
                  <a:srgbClr val="006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KİŞİ CTS BİRİMİNE GELDİĞİNDE</a:t>
            </a:r>
            <a:endParaRPr lang="tr-TR" sz="4000" b="1" spc="-60" dirty="0">
              <a:solidFill>
                <a:srgbClr val="0061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452057648"/>
              </p:ext>
            </p:extLst>
          </p:nvPr>
        </p:nvGraphicFramePr>
        <p:xfrm>
          <a:off x="1838729" y="77644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BF945A67-81EA-95E9-B29E-6334E495E00E}"/>
              </a:ext>
            </a:extLst>
          </p:cNvPr>
          <p:cNvSpPr txBox="1">
            <a:spLocks/>
          </p:cNvSpPr>
          <p:nvPr/>
        </p:nvSpPr>
        <p:spPr>
          <a:xfrm>
            <a:off x="3556000" y="6262874"/>
            <a:ext cx="731520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chemeClr val="bg1"/>
                </a:solidFill>
              </a:rPr>
              <a:t>Cinsel Taciz ve Cinsel Saldırıya Karşı Destek Birimi (CTS) Nedir? Nasıl Çalışır?</a:t>
            </a:r>
            <a:endParaRPr lang="tr-T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5241" y="730729"/>
            <a:ext cx="12328516" cy="6008868"/>
            <a:chOff x="-5241" y="730729"/>
            <a:chExt cx="12328516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328516" cy="668061"/>
              <a:chOff x="-5241" y="6071536"/>
              <a:chExt cx="12328516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  <p:sp>
            <p:nvSpPr>
              <p:cNvPr id="7" name="Metin kutusu 6"/>
              <p:cNvSpPr txBox="1"/>
              <p:nvPr/>
            </p:nvSpPr>
            <p:spPr>
              <a:xfrm>
                <a:off x="10646503" y="6220900"/>
                <a:ext cx="1676772" cy="379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www.cu.edu.tr</a:t>
                </a:r>
                <a:endParaRPr lang="tr-TR" dirty="0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1" name="Başlık 1">
            <a:extLst>
              <a:ext uri="{FF2B5EF4-FFF2-40B4-BE49-F238E27FC236}">
                <a16:creationId xmlns="" xmlns:a16="http://schemas.microsoft.com/office/drawing/2014/main" id="{9B9A08EF-D482-3699-83D8-B7C7BC4504C9}"/>
              </a:ext>
            </a:extLst>
          </p:cNvPr>
          <p:cNvSpPr txBox="1">
            <a:spLocks/>
          </p:cNvSpPr>
          <p:nvPr/>
        </p:nvSpPr>
        <p:spPr>
          <a:xfrm>
            <a:off x="2159028" y="29400"/>
            <a:ext cx="7379110" cy="668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>
              <a:defRPr/>
            </a:pPr>
            <a:r>
              <a:rPr lang="tr-TR" sz="4000" b="1" cap="none" dirty="0">
                <a:solidFill>
                  <a:srgbClr val="006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CTS BİRİMİ</a:t>
            </a:r>
          </a:p>
        </p:txBody>
      </p:sp>
      <p:sp>
        <p:nvSpPr>
          <p:cNvPr id="2" name="Dikdörtgen 1"/>
          <p:cNvSpPr/>
          <p:nvPr/>
        </p:nvSpPr>
        <p:spPr>
          <a:xfrm>
            <a:off x="482256" y="2364509"/>
            <a:ext cx="107326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tr-TR" sz="4000" b="1" i="1" u="sng" dirty="0">
                <a:solidFill>
                  <a:schemeClr val="accent6">
                    <a:lumMod val="75000"/>
                  </a:schemeClr>
                </a:solidFill>
              </a:rPr>
              <a:t>DESTEK</a:t>
            </a:r>
            <a:r>
              <a:rPr lang="tr-TR" sz="4000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4000" b="1" dirty="0">
                <a:solidFill>
                  <a:schemeClr val="accent6">
                    <a:lumMod val="75000"/>
                  </a:schemeClr>
                </a:solidFill>
              </a:rPr>
              <a:t>BİRİMİ OLUP </a:t>
            </a:r>
            <a:r>
              <a:rPr lang="tr-TR" sz="4000" b="1" i="1" u="sng" dirty="0">
                <a:solidFill>
                  <a:schemeClr val="accent6">
                    <a:lumMod val="75000"/>
                  </a:schemeClr>
                </a:solidFill>
              </a:rPr>
              <a:t>GİZLİLİK</a:t>
            </a:r>
            <a:r>
              <a:rPr lang="tr-TR" sz="4000" b="1" dirty="0">
                <a:solidFill>
                  <a:schemeClr val="accent6">
                    <a:lumMod val="75000"/>
                  </a:schemeClr>
                </a:solidFill>
              </a:rPr>
              <a:t> ESASINA </a:t>
            </a:r>
            <a:endParaRPr lang="tr-TR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</a:rPr>
              <a:t>DAYANARAK </a:t>
            </a:r>
            <a:r>
              <a:rPr lang="tr-TR" sz="4000" b="1" dirty="0">
                <a:solidFill>
                  <a:schemeClr val="accent6">
                    <a:lumMod val="75000"/>
                  </a:schemeClr>
                </a:solidFill>
              </a:rPr>
              <a:t>ÇALIŞMALARI YÜRÜTMEKTEDİR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="" xmlns:a16="http://schemas.microsoft.com/office/drawing/2014/main" id="{BF945A67-81EA-95E9-B29E-6334E495E00E}"/>
              </a:ext>
            </a:extLst>
          </p:cNvPr>
          <p:cNvSpPr txBox="1">
            <a:spLocks/>
          </p:cNvSpPr>
          <p:nvPr/>
        </p:nvSpPr>
        <p:spPr>
          <a:xfrm>
            <a:off x="3556000" y="6262874"/>
            <a:ext cx="731520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chemeClr val="bg1"/>
                </a:solidFill>
              </a:rPr>
              <a:t>Cinsel Taciz ve Cinsel Saldırıya Karşı Destek Birimi (CTS) Nedir? Nasıl Çalışır?</a:t>
            </a:r>
            <a:endParaRPr lang="tr-T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0" y="699704"/>
            <a:ext cx="12293572" cy="6008868"/>
            <a:chOff x="-5241" y="730729"/>
            <a:chExt cx="12293572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293572" cy="668061"/>
              <a:chOff x="-5241" y="6071536"/>
              <a:chExt cx="12293572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  <p:sp>
            <p:nvSpPr>
              <p:cNvPr id="7" name="Metin kutusu 6"/>
              <p:cNvSpPr txBox="1"/>
              <p:nvPr/>
            </p:nvSpPr>
            <p:spPr>
              <a:xfrm>
                <a:off x="10674183" y="6221369"/>
                <a:ext cx="1614148" cy="379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www.cu.edu.tr</a:t>
                </a:r>
                <a:endParaRPr lang="tr-TR" dirty="0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1" name="Başlık 1">
            <a:extLst>
              <a:ext uri="{FF2B5EF4-FFF2-40B4-BE49-F238E27FC236}">
                <a16:creationId xmlns="" xmlns:a16="http://schemas.microsoft.com/office/drawing/2014/main" id="{9B9A08EF-D482-3699-83D8-B7C7BC4504C9}"/>
              </a:ext>
            </a:extLst>
          </p:cNvPr>
          <p:cNvSpPr txBox="1">
            <a:spLocks/>
          </p:cNvSpPr>
          <p:nvPr/>
        </p:nvSpPr>
        <p:spPr>
          <a:xfrm>
            <a:off x="2159028" y="29400"/>
            <a:ext cx="8721408" cy="668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>
              <a:defRPr/>
            </a:pPr>
            <a:r>
              <a:rPr lang="tr-TR" sz="4000" b="1" cap="none" dirty="0">
                <a:solidFill>
                  <a:srgbClr val="006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CTS BİRİM KURULU KİMLERDEN OLUŞUR</a:t>
            </a: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227463" y="1220658"/>
            <a:ext cx="11737074" cy="4599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dirty="0" smtClean="0"/>
              <a:t>Birim Koordinatörü ve Üyeler; </a:t>
            </a:r>
          </a:p>
          <a:p>
            <a:pPr algn="just"/>
            <a:r>
              <a:rPr lang="tr-TR" dirty="0" smtClean="0"/>
              <a:t>		              - </a:t>
            </a:r>
            <a:r>
              <a:rPr lang="tr-TR" u="sng" dirty="0" smtClean="0"/>
              <a:t>KADAUM Akademik Kurulundan dört</a:t>
            </a:r>
            <a:r>
              <a:rPr lang="tr-TR" dirty="0" smtClean="0"/>
              <a:t> (</a:t>
            </a:r>
            <a:r>
              <a:rPr lang="tr-TR" b="1" dirty="0" smtClean="0">
                <a:solidFill>
                  <a:schemeClr val="accent2"/>
                </a:solidFill>
              </a:rPr>
              <a:t>4</a:t>
            </a:r>
            <a:r>
              <a:rPr lang="tr-TR" dirty="0" smtClean="0"/>
              <a:t>) üye </a:t>
            </a:r>
          </a:p>
          <a:p>
            <a:pPr algn="just"/>
            <a:r>
              <a:rPr lang="tr-TR" dirty="0" smtClean="0"/>
              <a:t>[üç (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tr-TR" dirty="0" smtClean="0"/>
              <a:t>) üye Fakülte, bir (1) üye Yüksekokul/MYO], </a:t>
            </a:r>
          </a:p>
          <a:p>
            <a:pPr algn="just"/>
            <a:r>
              <a:rPr lang="tr-TR" dirty="0" smtClean="0"/>
              <a:t>			- </a:t>
            </a:r>
            <a:r>
              <a:rPr lang="tr-TR" u="sng" dirty="0" smtClean="0"/>
              <a:t>Tıp Fakültesinden </a:t>
            </a:r>
            <a:r>
              <a:rPr lang="tr-TR" dirty="0" smtClean="0"/>
              <a:t>iki (</a:t>
            </a:r>
            <a:r>
              <a:rPr lang="tr-TR" b="1" dirty="0" smtClean="0">
                <a:solidFill>
                  <a:schemeClr val="accent2"/>
                </a:solidFill>
              </a:rPr>
              <a:t>2</a:t>
            </a:r>
            <a:r>
              <a:rPr lang="tr-TR" dirty="0" smtClean="0"/>
              <a:t>) üye (Adli Tıp Uzmanı ve Psikiyatri Uzmanı),</a:t>
            </a:r>
          </a:p>
          <a:p>
            <a:pPr algn="just"/>
            <a:r>
              <a:rPr lang="tr-TR" dirty="0" smtClean="0"/>
              <a:t>			- </a:t>
            </a:r>
            <a:r>
              <a:rPr lang="tr-TR" u="sng" dirty="0" smtClean="0"/>
              <a:t>Sağlık Bilimler Fakültesinden </a:t>
            </a:r>
            <a:r>
              <a:rPr lang="tr-TR" dirty="0" smtClean="0"/>
              <a:t>bir (</a:t>
            </a:r>
            <a:r>
              <a:rPr lang="tr-TR" b="1" dirty="0" smtClean="0">
                <a:solidFill>
                  <a:schemeClr val="accent2"/>
                </a:solidFill>
              </a:rPr>
              <a:t>1</a:t>
            </a:r>
            <a:r>
              <a:rPr lang="tr-TR" dirty="0" smtClean="0"/>
              <a:t>) üye, </a:t>
            </a:r>
          </a:p>
          <a:p>
            <a:pPr algn="just"/>
            <a:r>
              <a:rPr lang="tr-TR" dirty="0" smtClean="0"/>
              <a:t>			- </a:t>
            </a:r>
            <a:r>
              <a:rPr lang="tr-TR" u="sng" dirty="0" smtClean="0"/>
              <a:t>Hukuk Fakültesinden</a:t>
            </a:r>
            <a:r>
              <a:rPr lang="tr-TR" dirty="0" smtClean="0"/>
              <a:t> bir (</a:t>
            </a:r>
            <a:r>
              <a:rPr lang="tr-TR" b="1" dirty="0" smtClean="0">
                <a:solidFill>
                  <a:schemeClr val="accent2"/>
                </a:solidFill>
              </a:rPr>
              <a:t>1</a:t>
            </a:r>
            <a:r>
              <a:rPr lang="tr-TR" dirty="0" smtClean="0"/>
              <a:t>) üye, </a:t>
            </a:r>
          </a:p>
          <a:p>
            <a:pPr algn="just"/>
            <a:r>
              <a:rPr lang="tr-TR" dirty="0" smtClean="0"/>
              <a:t>			- </a:t>
            </a:r>
            <a:r>
              <a:rPr lang="tr-TR" u="sng" dirty="0" smtClean="0"/>
              <a:t>Eğitim Fakültesinden </a:t>
            </a:r>
            <a:r>
              <a:rPr lang="tr-TR" dirty="0" smtClean="0"/>
              <a:t>bir (</a:t>
            </a:r>
            <a:r>
              <a:rPr lang="tr-TR" b="1" dirty="0" smtClean="0">
                <a:solidFill>
                  <a:schemeClr val="accent2"/>
                </a:solidFill>
              </a:rPr>
              <a:t>1</a:t>
            </a:r>
            <a:r>
              <a:rPr lang="tr-TR" dirty="0" smtClean="0"/>
              <a:t>) üye,</a:t>
            </a:r>
          </a:p>
          <a:p>
            <a:pPr algn="just"/>
            <a:r>
              <a:rPr lang="tr-TR" dirty="0" smtClean="0"/>
              <a:t>			- </a:t>
            </a:r>
            <a:r>
              <a:rPr lang="tr-TR" u="sng" dirty="0" smtClean="0"/>
              <a:t>Hukuk Müşavirliği </a:t>
            </a:r>
            <a:r>
              <a:rPr lang="tr-TR" dirty="0" smtClean="0"/>
              <a:t>bir (</a:t>
            </a:r>
            <a:r>
              <a:rPr lang="tr-TR" b="1" dirty="0" smtClean="0">
                <a:solidFill>
                  <a:schemeClr val="accent2"/>
                </a:solidFill>
              </a:rPr>
              <a:t>1</a:t>
            </a:r>
            <a:r>
              <a:rPr lang="tr-TR" dirty="0" smtClean="0"/>
              <a:t>) üye,</a:t>
            </a:r>
          </a:p>
          <a:p>
            <a:pPr algn="just"/>
            <a:r>
              <a:rPr lang="tr-TR" dirty="0" smtClean="0"/>
              <a:t>			- </a:t>
            </a:r>
            <a:r>
              <a:rPr lang="tr-TR" u="sng" dirty="0" smtClean="0"/>
              <a:t>İdari Personel </a:t>
            </a:r>
            <a:r>
              <a:rPr lang="tr-TR" dirty="0" smtClean="0"/>
              <a:t>bir (</a:t>
            </a:r>
            <a:r>
              <a:rPr lang="tr-TR" b="1" dirty="0" smtClean="0">
                <a:solidFill>
                  <a:schemeClr val="accent2"/>
                </a:solidFill>
              </a:rPr>
              <a:t>1</a:t>
            </a:r>
            <a:r>
              <a:rPr lang="tr-TR" dirty="0" smtClean="0"/>
              <a:t>) üye ve</a:t>
            </a:r>
          </a:p>
          <a:p>
            <a:pPr algn="just"/>
            <a:r>
              <a:rPr lang="tr-TR" dirty="0" smtClean="0"/>
              <a:t>			- </a:t>
            </a:r>
            <a:r>
              <a:rPr lang="tr-TR" u="sng" dirty="0" smtClean="0"/>
              <a:t>Öğrenci</a:t>
            </a:r>
            <a:r>
              <a:rPr lang="tr-TR" dirty="0" smtClean="0"/>
              <a:t> bir (</a:t>
            </a:r>
            <a:r>
              <a:rPr lang="tr-TR" b="1" dirty="0" smtClean="0">
                <a:solidFill>
                  <a:schemeClr val="accent2"/>
                </a:solidFill>
              </a:rPr>
              <a:t>1</a:t>
            </a:r>
            <a:r>
              <a:rPr lang="tr-TR" dirty="0" smtClean="0"/>
              <a:t>) üye</a:t>
            </a:r>
          </a:p>
          <a:p>
            <a:pPr algn="just"/>
            <a:endParaRPr lang="tr-TR" dirty="0" smtClean="0"/>
          </a:p>
        </p:txBody>
      </p:sp>
      <p:sp>
        <p:nvSpPr>
          <p:cNvPr id="13" name="Footer Placeholder 3">
            <a:extLst>
              <a:ext uri="{FF2B5EF4-FFF2-40B4-BE49-F238E27FC236}">
                <a16:creationId xmlns="" xmlns:a16="http://schemas.microsoft.com/office/drawing/2014/main" id="{BF945A67-81EA-95E9-B29E-6334E495E00E}"/>
              </a:ext>
            </a:extLst>
          </p:cNvPr>
          <p:cNvSpPr txBox="1">
            <a:spLocks/>
          </p:cNvSpPr>
          <p:nvPr/>
        </p:nvSpPr>
        <p:spPr>
          <a:xfrm>
            <a:off x="3556000" y="6262874"/>
            <a:ext cx="731520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chemeClr val="bg1"/>
                </a:solidFill>
              </a:rPr>
              <a:t>Cinsel Taciz ve Cinsel Saldırıya Karşı Destek Birimi (CTS) Nedir? Nasıl Çalışır?</a:t>
            </a:r>
            <a:endParaRPr lang="tr-T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5241" y="730729"/>
            <a:ext cx="12308077" cy="6008868"/>
            <a:chOff x="-5241" y="730729"/>
            <a:chExt cx="12308077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308077" cy="668061"/>
              <a:chOff x="-5241" y="6071536"/>
              <a:chExt cx="12308077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  <p:sp>
            <p:nvSpPr>
              <p:cNvPr id="7" name="Metin kutusu 6"/>
              <p:cNvSpPr txBox="1"/>
              <p:nvPr/>
            </p:nvSpPr>
            <p:spPr>
              <a:xfrm>
                <a:off x="10646501" y="6231411"/>
                <a:ext cx="1656335" cy="379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www.cu.edu.tr</a:t>
                </a:r>
                <a:endParaRPr lang="tr-TR" dirty="0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1" name="Başlık 1">
            <a:extLst>
              <a:ext uri="{FF2B5EF4-FFF2-40B4-BE49-F238E27FC236}">
                <a16:creationId xmlns="" xmlns:a16="http://schemas.microsoft.com/office/drawing/2014/main" id="{9B9A08EF-D482-3699-83D8-B7C7BC4504C9}"/>
              </a:ext>
            </a:extLst>
          </p:cNvPr>
          <p:cNvSpPr txBox="1">
            <a:spLocks/>
          </p:cNvSpPr>
          <p:nvPr/>
        </p:nvSpPr>
        <p:spPr>
          <a:xfrm>
            <a:off x="1410883" y="108387"/>
            <a:ext cx="8250354" cy="668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>
              <a:defRPr/>
            </a:pPr>
            <a:r>
              <a:rPr lang="tr-TR" sz="4000" b="1" cap="none" dirty="0">
                <a:solidFill>
                  <a:srgbClr val="006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CTS BİRİM KURULU</a:t>
            </a:r>
          </a:p>
        </p:txBody>
      </p:sp>
      <p:graphicFrame>
        <p:nvGraphicFramePr>
          <p:cNvPr id="12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523199"/>
              </p:ext>
            </p:extLst>
          </p:nvPr>
        </p:nvGraphicFramePr>
        <p:xfrm>
          <a:off x="1528550" y="1068620"/>
          <a:ext cx="8952931" cy="49323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57098"/>
                <a:gridCol w="5895833"/>
              </a:tblGrid>
              <a:tr h="496500">
                <a:tc>
                  <a:txBody>
                    <a:bodyPr/>
                    <a:lstStyle/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CTS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BİRiM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KOORDİNATÖRÜ</a:t>
                      </a:r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Prof. Dr. Nigar YARPUZ BOZDOĞAN</a:t>
                      </a:r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8493">
                <a:tc>
                  <a:txBody>
                    <a:bodyPr/>
                    <a:lstStyle/>
                    <a:p>
                      <a:r>
                        <a:rPr lang="tr-TR" dirty="0" smtClean="0"/>
                        <a:t>ÜYELER (12</a:t>
                      </a:r>
                      <a:r>
                        <a:rPr lang="tr-TR" baseline="0" dirty="0" smtClean="0"/>
                        <a:t> Üye)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192668">
                <a:tc>
                  <a:txBody>
                    <a:bodyPr/>
                    <a:lstStyle/>
                    <a:p>
                      <a:r>
                        <a:rPr lang="tr-TR" dirty="0" smtClean="0"/>
                        <a:t>KADAUM Akademik Kurul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Doç. Dr. Bihter ZAİMOĞLU ONAT</a:t>
                      </a:r>
                    </a:p>
                    <a:p>
                      <a:r>
                        <a:rPr lang="tr-TR" dirty="0" smtClean="0"/>
                        <a:t>Dr. </a:t>
                      </a:r>
                      <a:r>
                        <a:rPr lang="tr-TR" dirty="0" err="1" smtClean="0"/>
                        <a:t>Öğr</a:t>
                      </a:r>
                      <a:r>
                        <a:rPr lang="tr-TR" dirty="0" smtClean="0"/>
                        <a:t>. Üyesi </a:t>
                      </a:r>
                      <a:r>
                        <a:rPr lang="tr-TR" dirty="0" err="1" smtClean="0"/>
                        <a:t>Fela</a:t>
                      </a:r>
                      <a:r>
                        <a:rPr lang="tr-TR" dirty="0" smtClean="0"/>
                        <a:t> ÖZBEY</a:t>
                      </a:r>
                    </a:p>
                    <a:p>
                      <a:r>
                        <a:rPr lang="tr-TR" dirty="0" smtClean="0"/>
                        <a:t>Dr. Nermin TANBUROĞLU</a:t>
                      </a:r>
                    </a:p>
                    <a:p>
                      <a:r>
                        <a:rPr lang="tr-TR" dirty="0" smtClean="0"/>
                        <a:t>Dr. Olcay KARACAN</a:t>
                      </a:r>
                    </a:p>
                  </a:txBody>
                  <a:tcPr/>
                </a:tc>
              </a:tr>
              <a:tr h="364136">
                <a:tc>
                  <a:txBody>
                    <a:bodyPr/>
                    <a:lstStyle/>
                    <a:p>
                      <a:r>
                        <a:rPr lang="tr-TR" dirty="0" smtClean="0"/>
                        <a:t>Tıp Fakültesi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Adli Tıp Uzmanı Dr. </a:t>
                      </a:r>
                      <a:r>
                        <a:rPr lang="tr-TR" dirty="0" err="1" smtClean="0"/>
                        <a:t>Öğr</a:t>
                      </a:r>
                      <a:r>
                        <a:rPr lang="tr-TR" dirty="0" smtClean="0"/>
                        <a:t>. Üyesi Kenan KAYA</a:t>
                      </a:r>
                    </a:p>
                    <a:p>
                      <a:r>
                        <a:rPr lang="tr-TR" dirty="0" smtClean="0"/>
                        <a:t>Psikiyatri Uzmanı Dr. </a:t>
                      </a:r>
                      <a:r>
                        <a:rPr lang="tr-TR" dirty="0" err="1" smtClean="0"/>
                        <a:t>Öğr</a:t>
                      </a:r>
                      <a:r>
                        <a:rPr lang="tr-TR" dirty="0" smtClean="0"/>
                        <a:t>. Üyesi Zeynep NAMLI</a:t>
                      </a:r>
                      <a:endParaRPr lang="tr-TR" dirty="0"/>
                    </a:p>
                  </a:txBody>
                  <a:tcPr/>
                </a:tc>
              </a:tr>
              <a:tr h="355781">
                <a:tc>
                  <a:txBody>
                    <a:bodyPr/>
                    <a:lstStyle/>
                    <a:p>
                      <a:r>
                        <a:rPr lang="tr-TR" dirty="0" smtClean="0"/>
                        <a:t>Sağlık Bilimleri Fakültesi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Dr. </a:t>
                      </a:r>
                      <a:r>
                        <a:rPr lang="tr-TR" dirty="0" err="1" smtClean="0"/>
                        <a:t>Öğr</a:t>
                      </a:r>
                      <a:r>
                        <a:rPr lang="tr-TR" dirty="0" smtClean="0"/>
                        <a:t>. Üyesi Burcu AVCIBAY VURGEÇ</a:t>
                      </a:r>
                      <a:endParaRPr lang="tr-TR" dirty="0"/>
                    </a:p>
                  </a:txBody>
                  <a:tcPr/>
                </a:tc>
              </a:tr>
              <a:tr h="355781">
                <a:tc>
                  <a:txBody>
                    <a:bodyPr/>
                    <a:lstStyle/>
                    <a:p>
                      <a:r>
                        <a:rPr lang="tr-TR" dirty="0" smtClean="0"/>
                        <a:t>Hukuk Fakültesi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Dr.  </a:t>
                      </a:r>
                      <a:r>
                        <a:rPr lang="tr-TR" dirty="0" err="1" smtClean="0"/>
                        <a:t>Öğr</a:t>
                      </a:r>
                      <a:r>
                        <a:rPr lang="tr-TR" dirty="0" smtClean="0"/>
                        <a:t>. Üyesi </a:t>
                      </a:r>
                      <a:r>
                        <a:rPr lang="tr-TR" dirty="0" err="1" smtClean="0"/>
                        <a:t>Nurcihan</a:t>
                      </a:r>
                      <a:r>
                        <a:rPr lang="tr-TR" dirty="0" smtClean="0"/>
                        <a:t> ÖZDOĞAN</a:t>
                      </a:r>
                      <a:endParaRPr lang="tr-TR" dirty="0"/>
                    </a:p>
                  </a:txBody>
                  <a:tcPr/>
                </a:tc>
              </a:tr>
              <a:tr h="355781">
                <a:tc>
                  <a:txBody>
                    <a:bodyPr/>
                    <a:lstStyle/>
                    <a:p>
                      <a:r>
                        <a:rPr lang="tr-TR" dirty="0" smtClean="0"/>
                        <a:t>Eğitim Fakültesi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aseline="0" smtClean="0"/>
                        <a:t>Doç</a:t>
                      </a:r>
                      <a:r>
                        <a:rPr lang="tr-TR" baseline="0" dirty="0" smtClean="0"/>
                        <a:t>. Dr. İsmail SANBERK</a:t>
                      </a:r>
                    </a:p>
                  </a:txBody>
                  <a:tcPr/>
                </a:tc>
              </a:tr>
              <a:tr h="355781">
                <a:tc>
                  <a:txBody>
                    <a:bodyPr/>
                    <a:lstStyle/>
                    <a:p>
                      <a:r>
                        <a:rPr lang="tr-TR" dirty="0" smtClean="0"/>
                        <a:t>Hukuk Müşavirliği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aseline="0" dirty="0" smtClean="0"/>
                        <a:t>Avukat Zehra YAVAŞ UĞURLU</a:t>
                      </a:r>
                    </a:p>
                  </a:txBody>
                  <a:tcPr/>
                </a:tc>
              </a:tr>
              <a:tr h="355781">
                <a:tc>
                  <a:txBody>
                    <a:bodyPr/>
                    <a:lstStyle/>
                    <a:p>
                      <a:r>
                        <a:rPr lang="tr-TR" dirty="0" smtClean="0"/>
                        <a:t>İdari Personel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aseline="0" dirty="0" smtClean="0"/>
                        <a:t>Över GÖZENE</a:t>
                      </a:r>
                    </a:p>
                  </a:txBody>
                  <a:tcPr/>
                </a:tc>
              </a:tr>
              <a:tr h="355781">
                <a:tc>
                  <a:txBody>
                    <a:bodyPr/>
                    <a:lstStyle/>
                    <a:p>
                      <a:r>
                        <a:rPr lang="tr-TR" dirty="0" smtClean="0"/>
                        <a:t>Öğrenci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effectLst/>
                        </a:rPr>
                        <a:t>Buse Gül BARDAK</a:t>
                      </a:r>
                      <a:endParaRPr lang="tr-TR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Footer Placeholder 3">
            <a:extLst>
              <a:ext uri="{FF2B5EF4-FFF2-40B4-BE49-F238E27FC236}">
                <a16:creationId xmlns="" xmlns:a16="http://schemas.microsoft.com/office/drawing/2014/main" id="{BF945A67-81EA-95E9-B29E-6334E495E00E}"/>
              </a:ext>
            </a:extLst>
          </p:cNvPr>
          <p:cNvSpPr txBox="1">
            <a:spLocks/>
          </p:cNvSpPr>
          <p:nvPr/>
        </p:nvSpPr>
        <p:spPr>
          <a:xfrm>
            <a:off x="3556000" y="6262874"/>
            <a:ext cx="731520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chemeClr val="bg1"/>
                </a:solidFill>
              </a:rPr>
              <a:t>Cinsel Taciz ve Cinsel Saldırıya Karşı Destek Birimi (CTS) Nedir? Nasıl Çalışır?</a:t>
            </a:r>
            <a:endParaRPr lang="tr-T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5241" y="730729"/>
            <a:ext cx="12317314" cy="6008868"/>
            <a:chOff x="-5241" y="730729"/>
            <a:chExt cx="12317314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317314" cy="668061"/>
              <a:chOff x="-5241" y="6071536"/>
              <a:chExt cx="12317314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  <p:sp>
            <p:nvSpPr>
              <p:cNvPr id="7" name="Metin kutusu 6"/>
              <p:cNvSpPr txBox="1"/>
              <p:nvPr/>
            </p:nvSpPr>
            <p:spPr>
              <a:xfrm>
                <a:off x="10646502" y="6247887"/>
                <a:ext cx="16655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www.cu.edu.tr</a:t>
                </a:r>
                <a:endParaRPr lang="tr-TR" dirty="0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1" name="Başlık 1">
            <a:extLst>
              <a:ext uri="{FF2B5EF4-FFF2-40B4-BE49-F238E27FC236}">
                <a16:creationId xmlns="" xmlns:a16="http://schemas.microsoft.com/office/drawing/2014/main" id="{9B9A08EF-D482-3699-83D8-B7C7BC4504C9}"/>
              </a:ext>
            </a:extLst>
          </p:cNvPr>
          <p:cNvSpPr txBox="1">
            <a:spLocks/>
          </p:cNvSpPr>
          <p:nvPr/>
        </p:nvSpPr>
        <p:spPr>
          <a:xfrm>
            <a:off x="2159027" y="29400"/>
            <a:ext cx="8324245" cy="668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>
              <a:defRPr/>
            </a:pPr>
            <a:r>
              <a:rPr lang="tr-TR" sz="4000" b="1" cap="none" dirty="0" smtClean="0">
                <a:solidFill>
                  <a:srgbClr val="006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CTS BİRİM KURULUNUN GÖREVLERİ</a:t>
            </a:r>
            <a:endParaRPr lang="tr-TR" sz="4000" b="1" cap="none" dirty="0">
              <a:solidFill>
                <a:srgbClr val="0061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77091" y="1311565"/>
            <a:ext cx="11000509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1- 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İ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ddiaları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değerlendirir. </a:t>
            </a:r>
            <a:endParaRPr lang="tr-TR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2- İnceleme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ve soruşturma yapamaz. </a:t>
            </a:r>
            <a:endParaRPr lang="tr-TR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3-İnceleme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ve soruşturmanın yürütülmesine yardımcı olacak hususlar hakkında bilgi verebilir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4- Bir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suçun işlenip işlenmediğini saptamakla 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görevli değildir.</a:t>
            </a:r>
          </a:p>
          <a:p>
            <a:pPr algn="just">
              <a:lnSpc>
                <a:spcPct val="150000"/>
              </a:lnSpc>
            </a:pPr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5- 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Eğitim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, tanıtım ve benzeri çalışmaları düzenler ve yayınlar yapar.</a:t>
            </a:r>
            <a:endParaRPr lang="tr-T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="" xmlns:a16="http://schemas.microsoft.com/office/drawing/2014/main" id="{BF945A67-81EA-95E9-B29E-6334E495E00E}"/>
              </a:ext>
            </a:extLst>
          </p:cNvPr>
          <p:cNvSpPr txBox="1">
            <a:spLocks/>
          </p:cNvSpPr>
          <p:nvPr/>
        </p:nvSpPr>
        <p:spPr>
          <a:xfrm>
            <a:off x="3556000" y="6262874"/>
            <a:ext cx="731520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chemeClr val="bg1"/>
                </a:solidFill>
              </a:rPr>
              <a:t>Cinsel Taciz ve Cinsel Saldırıya Karşı Destek Birimi (CTS) Nedir? Nasıl Çalışır?</a:t>
            </a:r>
            <a:endParaRPr lang="tr-T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49D4CE99B5AD543B1279803DDFEE6D2" ma:contentTypeVersion="2" ma:contentTypeDescription="Yeni belge oluşturun." ma:contentTypeScope="" ma:versionID="d721fef40f769be7bef4897d85484d70">
  <xsd:schema xmlns:xsd="http://www.w3.org/2001/XMLSchema" xmlns:xs="http://www.w3.org/2001/XMLSchema" xmlns:p="http://schemas.microsoft.com/office/2006/metadata/properties" xmlns:ns2="4022fd76-da19-4aa4-8008-a3e4e2ce3eae" targetNamespace="http://schemas.microsoft.com/office/2006/metadata/properties" ma:root="true" ma:fieldsID="ab09939a5a01e7d94cefd5cae578ad38" ns2:_="">
    <xsd:import namespace="4022fd76-da19-4aa4-8008-a3e4e2ce3e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2fd76-da19-4aa4-8008-a3e4e2ce3e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D5C3F8-60DE-4697-B71B-3B344D2ECC07}"/>
</file>

<file path=customXml/itemProps2.xml><?xml version="1.0" encoding="utf-8"?>
<ds:datastoreItem xmlns:ds="http://schemas.openxmlformats.org/officeDocument/2006/customXml" ds:itemID="{3D6746FD-336C-4342-8D50-2D5153FDA80A}"/>
</file>

<file path=customXml/itemProps3.xml><?xml version="1.0" encoding="utf-8"?>
<ds:datastoreItem xmlns:ds="http://schemas.openxmlformats.org/officeDocument/2006/customXml" ds:itemID="{C221A4EC-F23D-49FD-9ED7-CF280C138824}"/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777</Words>
  <Application>Microsoft Office PowerPoint</Application>
  <PresentationFormat>Geniş ekran</PresentationFormat>
  <Paragraphs>152</Paragraphs>
  <Slides>16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Wingdings</vt:lpstr>
      <vt:lpstr>Office Teması</vt:lpstr>
      <vt:lpstr>CİNSEL TACİZ VE CİNSEL SALDIRIYA KARŞI DESTEK BİRİMİ (CTS) NEDİR? NASIL ÇALIŞIR?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Dinlediğiniz için teşekkürler…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Nigar Y.BOZDOĞAN</dc:creator>
  <cp:lastModifiedBy>Nigar Y.BOZDOĞAN</cp:lastModifiedBy>
  <cp:revision>42</cp:revision>
  <dcterms:created xsi:type="dcterms:W3CDTF">2022-07-30T17:36:07Z</dcterms:created>
  <dcterms:modified xsi:type="dcterms:W3CDTF">2022-08-31T13:37:38Z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0x010100849D4CE99B5AD543B1279803DDFEE6D2</vt:lpwstr>
  </property>
</Properties>
</file>