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2" r:id="rId6"/>
    <p:sldId id="263" r:id="rId7"/>
    <p:sldId id="265" r:id="rId8"/>
    <p:sldId id="266" r:id="rId9"/>
    <p:sldId id="267" r:id="rId10"/>
    <p:sldId id="268" r:id="rId11"/>
    <p:sldId id="269" r:id="rId12"/>
    <p:sldId id="270" r:id="rId13"/>
    <p:sldId id="271" r:id="rId14"/>
    <p:sldId id="273" r:id="rId15"/>
    <p:sldId id="274" r:id="rId16"/>
    <p:sldId id="272" r:id="rId17"/>
    <p:sldId id="260"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ECCE9-591E-424F-826B-097D49DD23D7}" v="7" dt="2022-09-02T10:36:17.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8" d="100"/>
          <a:sy n="108" d="100"/>
        </p:scale>
        <p:origin x="68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Öğr. Üyesi Oğuzhan KIRDÖK" userId="S::okirdok@per.cu.edu.tr::8394ab9d-4582-4810-86f8-b064dfce406f" providerId="AD" clId="Web-{98BECCE9-591E-424F-826B-097D49DD23D7}"/>
    <pc:docChg chg="modSld">
      <pc:chgData name="Dr. Öğr. Üyesi Oğuzhan KIRDÖK" userId="S::okirdok@per.cu.edu.tr::8394ab9d-4582-4810-86f8-b064dfce406f" providerId="AD" clId="Web-{98BECCE9-591E-424F-826B-097D49DD23D7}" dt="2022-09-02T10:36:17.388" v="6" actId="20577"/>
      <pc:docMkLst>
        <pc:docMk/>
      </pc:docMkLst>
      <pc:sldChg chg="modSp">
        <pc:chgData name="Dr. Öğr. Üyesi Oğuzhan KIRDÖK" userId="S::okirdok@per.cu.edu.tr::8394ab9d-4582-4810-86f8-b064dfce406f" providerId="AD" clId="Web-{98BECCE9-591E-424F-826B-097D49DD23D7}" dt="2022-09-02T10:36:17.388" v="6" actId="20577"/>
        <pc:sldMkLst>
          <pc:docMk/>
          <pc:sldMk cId="3242934434" sldId="273"/>
        </pc:sldMkLst>
        <pc:spChg chg="mod">
          <ac:chgData name="Dr. Öğr. Üyesi Oğuzhan KIRDÖK" userId="S::okirdok@per.cu.edu.tr::8394ab9d-4582-4810-86f8-b064dfce406f" providerId="AD" clId="Web-{98BECCE9-591E-424F-826B-097D49DD23D7}" dt="2022-09-02T10:36:17.388" v="6" actId="20577"/>
          <ac:spMkLst>
            <pc:docMk/>
            <pc:sldMk cId="3242934434" sldId="273"/>
            <ac:spMk id="4" creationId="{D880278E-29D7-4FCD-A139-378BE86B98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39AFB-5117-4D52-8AB0-63F6E4BE1D15}" type="datetimeFigureOut">
              <a:rPr lang="tr-TR" smtClean="0"/>
              <a:t>2.09.2022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F7143-C9E1-45C4-B8D9-3CA65ED7F25B}" type="slidenum">
              <a:rPr lang="tr-TR" smtClean="0"/>
              <a:t>‹#›</a:t>
            </a:fld>
            <a:endParaRPr lang="tr-TR"/>
          </a:p>
        </p:txBody>
      </p:sp>
    </p:spTree>
    <p:extLst>
      <p:ext uri="{BB962C8B-B14F-4D97-AF65-F5344CB8AC3E}">
        <p14:creationId xmlns:p14="http://schemas.microsoft.com/office/powerpoint/2010/main" val="12075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4543-83FE-24DF-E87A-47CEF1DFE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FC573C3F-6E52-E72C-EDC3-482ABD4E9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EF97E997-8CAF-544C-0B34-FEEBFF56574E}"/>
              </a:ext>
            </a:extLst>
          </p:cNvPr>
          <p:cNvSpPr>
            <a:spLocks noGrp="1"/>
          </p:cNvSpPr>
          <p:nvPr>
            <p:ph type="dt" sz="half" idx="10"/>
          </p:nvPr>
        </p:nvSpPr>
        <p:spPr/>
        <p:txBody>
          <a:bodyPr/>
          <a:lstStyle/>
          <a:p>
            <a:fld id="{C00FBDC8-831F-4127-8D99-71DEAE9FDEBA}" type="datetime1">
              <a:rPr lang="tr-TR" smtClean="0"/>
              <a:t>2.09.2022</a:t>
            </a:fld>
            <a:endParaRPr lang="tr-TR"/>
          </a:p>
        </p:txBody>
      </p:sp>
      <p:sp>
        <p:nvSpPr>
          <p:cNvPr id="5" name="Footer Placeholder 4">
            <a:extLst>
              <a:ext uri="{FF2B5EF4-FFF2-40B4-BE49-F238E27FC236}">
                <a16:creationId xmlns:a16="http://schemas.microsoft.com/office/drawing/2014/main" id="{CDC3F3FA-F440-7AEE-4B06-A27369A5AD33}"/>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77E02018-046B-823E-92B4-594F8AF1FD6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111343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2E20-F9EF-CE68-3109-7E97A9773527}"/>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4B41CFB-8C95-3B5E-AE48-A35580CA2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560254B-EAEF-3948-A741-05D743CC24F1}"/>
              </a:ext>
            </a:extLst>
          </p:cNvPr>
          <p:cNvSpPr>
            <a:spLocks noGrp="1"/>
          </p:cNvSpPr>
          <p:nvPr>
            <p:ph type="dt" sz="half" idx="10"/>
          </p:nvPr>
        </p:nvSpPr>
        <p:spPr/>
        <p:txBody>
          <a:bodyPr/>
          <a:lstStyle/>
          <a:p>
            <a:fld id="{18A1F6F4-DC2E-4B2D-8B92-2AA44017F1D3}" type="datetime1">
              <a:rPr lang="tr-TR" smtClean="0"/>
              <a:t>2.09.2022</a:t>
            </a:fld>
            <a:endParaRPr lang="tr-TR"/>
          </a:p>
        </p:txBody>
      </p:sp>
      <p:sp>
        <p:nvSpPr>
          <p:cNvPr id="5" name="Footer Placeholder 4">
            <a:extLst>
              <a:ext uri="{FF2B5EF4-FFF2-40B4-BE49-F238E27FC236}">
                <a16:creationId xmlns:a16="http://schemas.microsoft.com/office/drawing/2014/main" id="{B8ACBB22-7FC3-1F13-7C6D-522A8DF3E8C6}"/>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BBE5DBB3-BB97-D387-6016-D01AD4D8D7E4}"/>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97950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9F7B6-A045-03B9-BF5E-41F8B6406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A451C7E-5C67-D868-C4C9-4A51BA1DD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1A77C3C-6CB6-8324-7F1F-5D1E350298BB}"/>
              </a:ext>
            </a:extLst>
          </p:cNvPr>
          <p:cNvSpPr>
            <a:spLocks noGrp="1"/>
          </p:cNvSpPr>
          <p:nvPr>
            <p:ph type="dt" sz="half" idx="10"/>
          </p:nvPr>
        </p:nvSpPr>
        <p:spPr/>
        <p:txBody>
          <a:bodyPr/>
          <a:lstStyle/>
          <a:p>
            <a:fld id="{2C34A491-95A6-404F-A606-0316DA756FC8}" type="datetime1">
              <a:rPr lang="tr-TR" smtClean="0"/>
              <a:t>2.09.2022</a:t>
            </a:fld>
            <a:endParaRPr lang="tr-TR"/>
          </a:p>
        </p:txBody>
      </p:sp>
      <p:sp>
        <p:nvSpPr>
          <p:cNvPr id="5" name="Footer Placeholder 4">
            <a:extLst>
              <a:ext uri="{FF2B5EF4-FFF2-40B4-BE49-F238E27FC236}">
                <a16:creationId xmlns:a16="http://schemas.microsoft.com/office/drawing/2014/main" id="{E206FD8B-70A0-25B4-1BFF-ECA1779B0855}"/>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36298766-12B9-29AF-8216-CA3825E69210}"/>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270372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2AF4-9CB4-B9C4-E9CC-F50A0FDC21F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A3142AA-553A-2D40-51C0-924C74F8C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3B873F9-2015-7D82-9280-FBA48E00D2FF}"/>
              </a:ext>
            </a:extLst>
          </p:cNvPr>
          <p:cNvSpPr>
            <a:spLocks noGrp="1"/>
          </p:cNvSpPr>
          <p:nvPr>
            <p:ph type="dt" sz="half" idx="10"/>
          </p:nvPr>
        </p:nvSpPr>
        <p:spPr/>
        <p:txBody>
          <a:bodyPr/>
          <a:lstStyle/>
          <a:p>
            <a:fld id="{5E511D0D-1AEA-4625-89B6-3BCB2CF99A92}" type="datetime1">
              <a:rPr lang="tr-TR" smtClean="0"/>
              <a:t>2.09.2022</a:t>
            </a:fld>
            <a:endParaRPr lang="tr-TR"/>
          </a:p>
        </p:txBody>
      </p:sp>
      <p:sp>
        <p:nvSpPr>
          <p:cNvPr id="5" name="Footer Placeholder 4">
            <a:extLst>
              <a:ext uri="{FF2B5EF4-FFF2-40B4-BE49-F238E27FC236}">
                <a16:creationId xmlns:a16="http://schemas.microsoft.com/office/drawing/2014/main" id="{685AF80A-D02A-1B28-D1A4-8FDD6674B44A}"/>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E12C01FF-1175-E379-295C-F1B474C033DD}"/>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6489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CFC3-BE7E-DAA3-4861-8B107749EE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6B3B8907-926A-FC1C-D1B6-F19DABAD6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FB5C8-2934-985E-051D-608B83F3B8F3}"/>
              </a:ext>
            </a:extLst>
          </p:cNvPr>
          <p:cNvSpPr>
            <a:spLocks noGrp="1"/>
          </p:cNvSpPr>
          <p:nvPr>
            <p:ph type="dt" sz="half" idx="10"/>
          </p:nvPr>
        </p:nvSpPr>
        <p:spPr/>
        <p:txBody>
          <a:bodyPr/>
          <a:lstStyle/>
          <a:p>
            <a:fld id="{E2AFC298-6896-4F50-8582-CF3324C9A80B}" type="datetime1">
              <a:rPr lang="tr-TR" smtClean="0"/>
              <a:t>2.09.2022</a:t>
            </a:fld>
            <a:endParaRPr lang="tr-TR"/>
          </a:p>
        </p:txBody>
      </p:sp>
      <p:sp>
        <p:nvSpPr>
          <p:cNvPr id="5" name="Footer Placeholder 4">
            <a:extLst>
              <a:ext uri="{FF2B5EF4-FFF2-40B4-BE49-F238E27FC236}">
                <a16:creationId xmlns:a16="http://schemas.microsoft.com/office/drawing/2014/main" id="{8F26595E-A189-B23F-AB97-05A1E5EA1910}"/>
              </a:ext>
            </a:extLst>
          </p:cNvPr>
          <p:cNvSpPr>
            <a:spLocks noGrp="1"/>
          </p:cNvSpPr>
          <p:nvPr>
            <p:ph type="ftr" sz="quarter" idx="11"/>
          </p:nvPr>
        </p:nvSpPr>
        <p:spPr/>
        <p:txBody>
          <a:bodyPr/>
          <a:lstStyle/>
          <a:p>
            <a:r>
              <a:rPr lang="tr-TR"/>
              <a:t>www.cu.edu.tr</a:t>
            </a:r>
          </a:p>
        </p:txBody>
      </p:sp>
      <p:sp>
        <p:nvSpPr>
          <p:cNvPr id="6" name="Slide Number Placeholder 5">
            <a:extLst>
              <a:ext uri="{FF2B5EF4-FFF2-40B4-BE49-F238E27FC236}">
                <a16:creationId xmlns:a16="http://schemas.microsoft.com/office/drawing/2014/main" id="{420AD9A1-6558-A8B8-5F01-053211060E0E}"/>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369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F9B2-8AAB-0A12-A164-D30F26D9F69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79E9070-1B24-6441-5424-5F2F63450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5C09E30-54E6-56F7-95C7-E9AE4AEF4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E76C5EA-F3D8-C170-35D5-4812FCB2480C}"/>
              </a:ext>
            </a:extLst>
          </p:cNvPr>
          <p:cNvSpPr>
            <a:spLocks noGrp="1"/>
          </p:cNvSpPr>
          <p:nvPr>
            <p:ph type="dt" sz="half" idx="10"/>
          </p:nvPr>
        </p:nvSpPr>
        <p:spPr/>
        <p:txBody>
          <a:bodyPr/>
          <a:lstStyle/>
          <a:p>
            <a:fld id="{15291B97-A71F-4C60-866C-35617AB3FA3B}" type="datetime1">
              <a:rPr lang="tr-TR" smtClean="0"/>
              <a:t>2.09.2022</a:t>
            </a:fld>
            <a:endParaRPr lang="tr-TR"/>
          </a:p>
        </p:txBody>
      </p:sp>
      <p:sp>
        <p:nvSpPr>
          <p:cNvPr id="6" name="Footer Placeholder 5">
            <a:extLst>
              <a:ext uri="{FF2B5EF4-FFF2-40B4-BE49-F238E27FC236}">
                <a16:creationId xmlns:a16="http://schemas.microsoft.com/office/drawing/2014/main" id="{6C2ABB9D-C238-AD52-7BFB-371A74D758B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CBB4D829-40B1-E57C-59A8-6BE6D1416A88}"/>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39661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A2AA-C3C4-FA50-E8E7-F25F617B5725}"/>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822AEFA-38DC-5C66-331D-75FE91768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B291A-8C1D-AC9C-ED39-A58ADDC45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463DA2BC-51D7-DE1D-9254-C56B758C5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6DEF4-E535-BAEB-5050-D4CDB062B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07EA745-0215-9252-9A7F-D979AF84FD4B}"/>
              </a:ext>
            </a:extLst>
          </p:cNvPr>
          <p:cNvSpPr>
            <a:spLocks noGrp="1"/>
          </p:cNvSpPr>
          <p:nvPr>
            <p:ph type="dt" sz="half" idx="10"/>
          </p:nvPr>
        </p:nvSpPr>
        <p:spPr/>
        <p:txBody>
          <a:bodyPr/>
          <a:lstStyle/>
          <a:p>
            <a:fld id="{F61C9F25-F92D-46DC-AC55-87DDE1D2DF82}" type="datetime1">
              <a:rPr lang="tr-TR" smtClean="0"/>
              <a:t>2.09.2022</a:t>
            </a:fld>
            <a:endParaRPr lang="tr-TR"/>
          </a:p>
        </p:txBody>
      </p:sp>
      <p:sp>
        <p:nvSpPr>
          <p:cNvPr id="8" name="Footer Placeholder 7">
            <a:extLst>
              <a:ext uri="{FF2B5EF4-FFF2-40B4-BE49-F238E27FC236}">
                <a16:creationId xmlns:a16="http://schemas.microsoft.com/office/drawing/2014/main" id="{F4C4EB86-DB38-921C-191C-50179A015F2A}"/>
              </a:ext>
            </a:extLst>
          </p:cNvPr>
          <p:cNvSpPr>
            <a:spLocks noGrp="1"/>
          </p:cNvSpPr>
          <p:nvPr>
            <p:ph type="ftr" sz="quarter" idx="11"/>
          </p:nvPr>
        </p:nvSpPr>
        <p:spPr/>
        <p:txBody>
          <a:bodyPr/>
          <a:lstStyle/>
          <a:p>
            <a:r>
              <a:rPr lang="tr-TR"/>
              <a:t>www.cu.edu.tr</a:t>
            </a:r>
          </a:p>
        </p:txBody>
      </p:sp>
      <p:sp>
        <p:nvSpPr>
          <p:cNvPr id="9" name="Slide Number Placeholder 8">
            <a:extLst>
              <a:ext uri="{FF2B5EF4-FFF2-40B4-BE49-F238E27FC236}">
                <a16:creationId xmlns:a16="http://schemas.microsoft.com/office/drawing/2014/main" id="{B18B5FD8-95F2-8CD2-BADE-547D59F6D373}"/>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9415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2535-E1C4-6672-8B91-1CA1D6AA561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A9486619-43B5-D75E-C0E0-5F86606CDAA6}"/>
              </a:ext>
            </a:extLst>
          </p:cNvPr>
          <p:cNvSpPr>
            <a:spLocks noGrp="1"/>
          </p:cNvSpPr>
          <p:nvPr>
            <p:ph type="dt" sz="half" idx="10"/>
          </p:nvPr>
        </p:nvSpPr>
        <p:spPr/>
        <p:txBody>
          <a:bodyPr/>
          <a:lstStyle/>
          <a:p>
            <a:fld id="{59AC77D6-72DA-4A07-ABB6-8BB499B2C899}" type="datetime1">
              <a:rPr lang="tr-TR" smtClean="0"/>
              <a:t>2.09.2022</a:t>
            </a:fld>
            <a:endParaRPr lang="tr-TR"/>
          </a:p>
        </p:txBody>
      </p:sp>
      <p:sp>
        <p:nvSpPr>
          <p:cNvPr id="4" name="Footer Placeholder 3">
            <a:extLst>
              <a:ext uri="{FF2B5EF4-FFF2-40B4-BE49-F238E27FC236}">
                <a16:creationId xmlns:a16="http://schemas.microsoft.com/office/drawing/2014/main" id="{0E9614CD-F223-B450-9CCB-0FA618AA00DB}"/>
              </a:ext>
            </a:extLst>
          </p:cNvPr>
          <p:cNvSpPr>
            <a:spLocks noGrp="1"/>
          </p:cNvSpPr>
          <p:nvPr>
            <p:ph type="ftr" sz="quarter" idx="11"/>
          </p:nvPr>
        </p:nvSpPr>
        <p:spPr/>
        <p:txBody>
          <a:bodyPr/>
          <a:lstStyle/>
          <a:p>
            <a:r>
              <a:rPr lang="tr-TR"/>
              <a:t>www.cu.edu.tr</a:t>
            </a:r>
          </a:p>
        </p:txBody>
      </p:sp>
      <p:sp>
        <p:nvSpPr>
          <p:cNvPr id="5" name="Slide Number Placeholder 4">
            <a:extLst>
              <a:ext uri="{FF2B5EF4-FFF2-40B4-BE49-F238E27FC236}">
                <a16:creationId xmlns:a16="http://schemas.microsoft.com/office/drawing/2014/main" id="{D8150DFE-8610-B390-AB25-FDE297468857}"/>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49539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1F6E5-D8D7-C5D1-A1C7-1035837035CC}"/>
              </a:ext>
            </a:extLst>
          </p:cNvPr>
          <p:cNvSpPr>
            <a:spLocks noGrp="1"/>
          </p:cNvSpPr>
          <p:nvPr>
            <p:ph type="dt" sz="half" idx="10"/>
          </p:nvPr>
        </p:nvSpPr>
        <p:spPr/>
        <p:txBody>
          <a:bodyPr/>
          <a:lstStyle/>
          <a:p>
            <a:fld id="{885C9AD8-CF6B-4228-996C-E07C9EFE39A3}" type="datetime1">
              <a:rPr lang="tr-TR" smtClean="0"/>
              <a:t>2.09.2022</a:t>
            </a:fld>
            <a:endParaRPr lang="tr-TR"/>
          </a:p>
        </p:txBody>
      </p:sp>
      <p:sp>
        <p:nvSpPr>
          <p:cNvPr id="3" name="Footer Placeholder 2">
            <a:extLst>
              <a:ext uri="{FF2B5EF4-FFF2-40B4-BE49-F238E27FC236}">
                <a16:creationId xmlns:a16="http://schemas.microsoft.com/office/drawing/2014/main" id="{11F4D934-5DEB-5AC1-0CB0-30A1A04CC41A}"/>
              </a:ext>
            </a:extLst>
          </p:cNvPr>
          <p:cNvSpPr>
            <a:spLocks noGrp="1"/>
          </p:cNvSpPr>
          <p:nvPr>
            <p:ph type="ftr" sz="quarter" idx="11"/>
          </p:nvPr>
        </p:nvSpPr>
        <p:spPr/>
        <p:txBody>
          <a:bodyPr/>
          <a:lstStyle/>
          <a:p>
            <a:r>
              <a:rPr lang="tr-TR"/>
              <a:t>www.cu.edu.tr</a:t>
            </a:r>
          </a:p>
        </p:txBody>
      </p:sp>
      <p:sp>
        <p:nvSpPr>
          <p:cNvPr id="4" name="Slide Number Placeholder 3">
            <a:extLst>
              <a:ext uri="{FF2B5EF4-FFF2-40B4-BE49-F238E27FC236}">
                <a16:creationId xmlns:a16="http://schemas.microsoft.com/office/drawing/2014/main" id="{07B9F210-795C-EB6E-62D8-83CCCDAD198C}"/>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311796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FD9D-A29C-EAD2-8502-027576869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15287CFD-1BD4-44FE-482B-A961895B2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ED768CC-36E9-BD72-C0DA-1067CBA2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16843-E613-9F83-2A55-87B9464FECBD}"/>
              </a:ext>
            </a:extLst>
          </p:cNvPr>
          <p:cNvSpPr>
            <a:spLocks noGrp="1"/>
          </p:cNvSpPr>
          <p:nvPr>
            <p:ph type="dt" sz="half" idx="10"/>
          </p:nvPr>
        </p:nvSpPr>
        <p:spPr/>
        <p:txBody>
          <a:bodyPr/>
          <a:lstStyle/>
          <a:p>
            <a:fld id="{285DD3B6-B5CE-4BB3-BA22-7DECAA120C9D}" type="datetime1">
              <a:rPr lang="tr-TR" smtClean="0"/>
              <a:t>2.09.2022</a:t>
            </a:fld>
            <a:endParaRPr lang="tr-TR"/>
          </a:p>
        </p:txBody>
      </p:sp>
      <p:sp>
        <p:nvSpPr>
          <p:cNvPr id="6" name="Footer Placeholder 5">
            <a:extLst>
              <a:ext uri="{FF2B5EF4-FFF2-40B4-BE49-F238E27FC236}">
                <a16:creationId xmlns:a16="http://schemas.microsoft.com/office/drawing/2014/main" id="{E79A829A-D947-2665-2CC2-A9325BDF2FD5}"/>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66CF553D-7691-CE9D-10B4-2BA432A485EF}"/>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83501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88D4-8F29-EAA3-1670-AB031995E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B8CC3523-19C1-5D27-CFAA-BFC1C3391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78DB6473-7F85-0DF2-0DF6-1C54F184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324D7-CD07-A98D-B6F1-2E7C7366B368}"/>
              </a:ext>
            </a:extLst>
          </p:cNvPr>
          <p:cNvSpPr>
            <a:spLocks noGrp="1"/>
          </p:cNvSpPr>
          <p:nvPr>
            <p:ph type="dt" sz="half" idx="10"/>
          </p:nvPr>
        </p:nvSpPr>
        <p:spPr/>
        <p:txBody>
          <a:bodyPr/>
          <a:lstStyle/>
          <a:p>
            <a:fld id="{A3577951-2B96-4BAB-BABC-267CED305691}" type="datetime1">
              <a:rPr lang="tr-TR" smtClean="0"/>
              <a:t>2.09.2022</a:t>
            </a:fld>
            <a:endParaRPr lang="tr-TR"/>
          </a:p>
        </p:txBody>
      </p:sp>
      <p:sp>
        <p:nvSpPr>
          <p:cNvPr id="6" name="Footer Placeholder 5">
            <a:extLst>
              <a:ext uri="{FF2B5EF4-FFF2-40B4-BE49-F238E27FC236}">
                <a16:creationId xmlns:a16="http://schemas.microsoft.com/office/drawing/2014/main" id="{418D2D05-98A1-7791-ABF8-A470AD167F73}"/>
              </a:ext>
            </a:extLst>
          </p:cNvPr>
          <p:cNvSpPr>
            <a:spLocks noGrp="1"/>
          </p:cNvSpPr>
          <p:nvPr>
            <p:ph type="ftr" sz="quarter" idx="11"/>
          </p:nvPr>
        </p:nvSpPr>
        <p:spPr/>
        <p:txBody>
          <a:bodyPr/>
          <a:lstStyle/>
          <a:p>
            <a:r>
              <a:rPr lang="tr-TR"/>
              <a:t>www.cu.edu.tr</a:t>
            </a:r>
          </a:p>
        </p:txBody>
      </p:sp>
      <p:sp>
        <p:nvSpPr>
          <p:cNvPr id="7" name="Slide Number Placeholder 6">
            <a:extLst>
              <a:ext uri="{FF2B5EF4-FFF2-40B4-BE49-F238E27FC236}">
                <a16:creationId xmlns:a16="http://schemas.microsoft.com/office/drawing/2014/main" id="{F35AC14D-0027-13BF-2A7E-5F2721AC9CEB}"/>
              </a:ext>
            </a:extLst>
          </p:cNvPr>
          <p:cNvSpPr>
            <a:spLocks noGrp="1"/>
          </p:cNvSpPr>
          <p:nvPr>
            <p:ph type="sldNum" sz="quarter" idx="12"/>
          </p:nvPr>
        </p:nvSpPr>
        <p:spPr/>
        <p:txBody>
          <a:bodyPr/>
          <a:lstStyle/>
          <a:p>
            <a:fld id="{B1787044-C7AD-425A-9C42-012A5430F3B1}" type="slidenum">
              <a:rPr lang="tr-TR" smtClean="0"/>
              <a:t>‹#›</a:t>
            </a:fld>
            <a:endParaRPr lang="tr-TR"/>
          </a:p>
        </p:txBody>
      </p:sp>
    </p:spTree>
    <p:extLst>
      <p:ext uri="{BB962C8B-B14F-4D97-AF65-F5344CB8AC3E}">
        <p14:creationId xmlns:p14="http://schemas.microsoft.com/office/powerpoint/2010/main" val="68831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663D5-AC3D-D504-DB73-8355D233B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68AE7299-6C30-76EC-5BF1-9395E71DD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8589638-94CB-17B2-9F85-8BB0CD335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D6A2F-CB1E-4E6C-B513-99EDB3425801}" type="datetime1">
              <a:rPr lang="tr-TR" smtClean="0"/>
              <a:t>2.09.2022</a:t>
            </a:fld>
            <a:endParaRPr lang="tr-TR"/>
          </a:p>
        </p:txBody>
      </p:sp>
      <p:sp>
        <p:nvSpPr>
          <p:cNvPr id="5" name="Footer Placeholder 4">
            <a:extLst>
              <a:ext uri="{FF2B5EF4-FFF2-40B4-BE49-F238E27FC236}">
                <a16:creationId xmlns:a16="http://schemas.microsoft.com/office/drawing/2014/main" id="{EF423E0F-8B3B-44E9-B566-A3906F58F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www.cu.edu.tr</a:t>
            </a:r>
          </a:p>
        </p:txBody>
      </p:sp>
      <p:sp>
        <p:nvSpPr>
          <p:cNvPr id="6" name="Slide Number Placeholder 5">
            <a:extLst>
              <a:ext uri="{FF2B5EF4-FFF2-40B4-BE49-F238E27FC236}">
                <a16:creationId xmlns:a16="http://schemas.microsoft.com/office/drawing/2014/main" id="{1CE194E9-E542-7DAD-D8E0-4EF9C3D48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7044-C7AD-425A-9C42-012A5430F3B1}" type="slidenum">
              <a:rPr lang="tr-TR" smtClean="0"/>
              <a:t>‹#›</a:t>
            </a:fld>
            <a:endParaRPr lang="tr-TR"/>
          </a:p>
        </p:txBody>
      </p:sp>
    </p:spTree>
    <p:extLst>
      <p:ext uri="{BB962C8B-B14F-4D97-AF65-F5344CB8AC3E}">
        <p14:creationId xmlns:p14="http://schemas.microsoft.com/office/powerpoint/2010/main" val="303950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kariyer@cu.edu.tr"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etenekkapisi.org/"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yetenekkapisi.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etenekkapisi.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yetenekkapisi.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8148-1699-8470-1D91-3EDDD9D226E6}"/>
              </a:ext>
            </a:extLst>
          </p:cNvPr>
          <p:cNvSpPr>
            <a:spLocks noGrp="1"/>
          </p:cNvSpPr>
          <p:nvPr>
            <p:ph type="ctrTitle"/>
          </p:nvPr>
        </p:nvSpPr>
        <p:spPr>
          <a:xfrm>
            <a:off x="0" y="5193566"/>
            <a:ext cx="12191999" cy="1143831"/>
          </a:xfrm>
        </p:spPr>
        <p:txBody>
          <a:bodyPr>
            <a:noAutofit/>
          </a:bodyPr>
          <a:lstStyle/>
          <a:p>
            <a:br>
              <a:rPr lang="tr-TR" sz="4400" b="1" dirty="0"/>
            </a:br>
            <a:r>
              <a:rPr lang="tr-TR" sz="4800" b="1" dirty="0">
                <a:solidFill>
                  <a:schemeClr val="accent6">
                    <a:lumMod val="50000"/>
                  </a:schemeClr>
                </a:solidFill>
              </a:rPr>
              <a:t>KARİYER PLANLAMA</a:t>
            </a:r>
            <a:br>
              <a:rPr lang="tr-TR" sz="4800" b="1" dirty="0">
                <a:solidFill>
                  <a:schemeClr val="accent6">
                    <a:lumMod val="50000"/>
                  </a:schemeClr>
                </a:solidFill>
              </a:rPr>
            </a:br>
            <a:r>
              <a:rPr lang="tr-TR" sz="4800" b="1" dirty="0">
                <a:solidFill>
                  <a:schemeClr val="accent6">
                    <a:lumMod val="50000"/>
                  </a:schemeClr>
                </a:solidFill>
              </a:rPr>
              <a:t>ARAŞTIRMA VE UYGULAMA MERKEZİ</a:t>
            </a:r>
          </a:p>
        </p:txBody>
      </p:sp>
      <p:sp>
        <p:nvSpPr>
          <p:cNvPr id="5" name="Footer Placeholder 3">
            <a:extLst>
              <a:ext uri="{FF2B5EF4-FFF2-40B4-BE49-F238E27FC236}">
                <a16:creationId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schemeClr val="bg1"/>
                </a:solidFill>
              </a:rPr>
              <a:t>www.cu.edu.tr</a:t>
            </a:r>
          </a:p>
        </p:txBody>
      </p:sp>
      <p:pic>
        <p:nvPicPr>
          <p:cNvPr id="6" name="Picture 2">
            <a:extLst>
              <a:ext uri="{FF2B5EF4-FFF2-40B4-BE49-F238E27FC236}">
                <a16:creationId xmlns:a16="http://schemas.microsoft.com/office/drawing/2014/main" id="{AEBB04E2-20C1-382E-896B-A09E353D6DD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122363"/>
            <a:ext cx="12175957" cy="367554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schemeClr val="bg1"/>
                </a:solidFill>
              </a:rPr>
              <a:t>19/08/2022</a:t>
            </a:r>
          </a:p>
        </p:txBody>
      </p:sp>
      <p:pic>
        <p:nvPicPr>
          <p:cNvPr id="9" name="Picture 8" descr="Logo">
            <a:extLst>
              <a:ext uri="{FF2B5EF4-FFF2-40B4-BE49-F238E27FC236}">
                <a16:creationId xmlns:a16="http://schemas.microsoft.com/office/drawing/2014/main" id="{24C105AA-D8A3-5B1F-23EA-420DC24AA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372" y="185738"/>
            <a:ext cx="1881255" cy="1876425"/>
          </a:xfrm>
          <a:prstGeom prst="rect">
            <a:avLst/>
          </a:prstGeom>
        </p:spPr>
      </p:pic>
      <p:pic>
        <p:nvPicPr>
          <p:cNvPr id="11" name="Resim 10"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5" cstate="print"/>
          <a:srcRect/>
          <a:stretch>
            <a:fillRect/>
          </a:stretch>
        </p:blipFill>
        <p:spPr bwMode="auto">
          <a:xfrm>
            <a:off x="198941" y="5158929"/>
            <a:ext cx="933174" cy="908042"/>
          </a:xfrm>
          <a:prstGeom prst="rect">
            <a:avLst/>
          </a:prstGeom>
          <a:noFill/>
          <a:ln w="9525">
            <a:noFill/>
            <a:miter lim="800000"/>
            <a:headEnd/>
            <a:tailEnd/>
          </a:ln>
        </p:spPr>
      </p:pic>
      <p:pic>
        <p:nvPicPr>
          <p:cNvPr id="12" name="Resim 11"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5" cstate="print"/>
          <a:srcRect/>
          <a:stretch>
            <a:fillRect/>
          </a:stretch>
        </p:blipFill>
        <p:spPr bwMode="auto">
          <a:xfrm>
            <a:off x="11106157" y="5158929"/>
            <a:ext cx="933174" cy="908042"/>
          </a:xfrm>
          <a:prstGeom prst="rect">
            <a:avLst/>
          </a:prstGeom>
          <a:noFill/>
          <a:ln w="9525">
            <a:noFill/>
            <a:miter lim="800000"/>
            <a:headEnd/>
            <a:tailEnd/>
          </a:ln>
        </p:spPr>
      </p:pic>
    </p:spTree>
    <p:extLst>
      <p:ext uri="{BB962C8B-B14F-4D97-AF65-F5344CB8AC3E}">
        <p14:creationId xmlns:p14="http://schemas.microsoft.com/office/powerpoint/2010/main" val="325348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AABBDD-2EBA-4A60-8A66-0F6B80887723}"/>
              </a:ext>
            </a:extLst>
          </p:cNvPr>
          <p:cNvSpPr>
            <a:spLocks noGrp="1"/>
          </p:cNvSpPr>
          <p:nvPr>
            <p:ph type="title"/>
          </p:nvPr>
        </p:nvSpPr>
        <p:spPr>
          <a:xfrm>
            <a:off x="838200" y="-74464"/>
            <a:ext cx="10515600" cy="1325563"/>
          </a:xfrm>
        </p:spPr>
        <p:txBody>
          <a:bodyPr>
            <a:normAutofit/>
          </a:bodyPr>
          <a:lstStyle/>
          <a:p>
            <a:r>
              <a:rPr lang="tr-TR" sz="4800" b="1" dirty="0"/>
              <a:t>İşveren Hizmetleri</a:t>
            </a:r>
            <a:endParaRPr lang="en-US" sz="4800" b="1" dirty="0"/>
          </a:p>
        </p:txBody>
      </p:sp>
      <p:sp>
        <p:nvSpPr>
          <p:cNvPr id="4" name="İçerik Yer Tutucusu 2">
            <a:extLst>
              <a:ext uri="{FF2B5EF4-FFF2-40B4-BE49-F238E27FC236}">
                <a16:creationId xmlns:a16="http://schemas.microsoft.com/office/drawing/2014/main" id="{D880278E-29D7-4FCD-A139-378BE86B9893}"/>
              </a:ext>
            </a:extLst>
          </p:cNvPr>
          <p:cNvSpPr txBox="1">
            <a:spLocks/>
          </p:cNvSpPr>
          <p:nvPr/>
        </p:nvSpPr>
        <p:spPr>
          <a:xfrm>
            <a:off x="509359" y="1292878"/>
            <a:ext cx="6885354" cy="47991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latin typeface="Calibri" panose="020F0502020204030204" pitchFamily="34" charset="0"/>
              </a:rPr>
              <a:t>Kariyer merkezimizin en büyük paydaşlarından birisi işverenlerdir. </a:t>
            </a:r>
          </a:p>
          <a:p>
            <a:pPr marL="0" indent="0">
              <a:buFont typeface="Arial" panose="020B0604020202020204" pitchFamily="34" charset="0"/>
              <a:buNone/>
            </a:pPr>
            <a:r>
              <a:rPr lang="tr-TR" sz="2400" dirty="0">
                <a:latin typeface="Calibri" panose="020F0502020204030204" pitchFamily="34" charset="0"/>
              </a:rPr>
              <a:t>Kariyer merkezimizde, işverenler ile yerleşke içi görüşmeler düzenleme, kariyer fuarları organize etme, işverenlere stajyer temini sağlama, iş duyurularını öğrenci ve mezunlara ulaştırma gibi faaliyetler yürütülmektedir.</a:t>
            </a:r>
          </a:p>
          <a:p>
            <a:pPr marL="0" indent="0">
              <a:buNone/>
            </a:pPr>
            <a:r>
              <a:rPr lang="tr-TR" sz="2400" dirty="0">
                <a:latin typeface="Calibri" panose="020F0502020204030204" pitchFamily="34" charset="0"/>
              </a:rPr>
              <a:t>Bu kapsamda bizlerle iletişime geçmek isteyen işverenler  </a:t>
            </a:r>
          </a:p>
          <a:p>
            <a:pPr marL="0" indent="0">
              <a:buNone/>
            </a:pPr>
            <a:r>
              <a:rPr lang="tr-TR" sz="2400" dirty="0">
                <a:latin typeface="Calibri" panose="020F0502020204030204" pitchFamily="34" charset="0"/>
                <a:hlinkClick r:id="rId2">
                  <a:extLst>
                    <a:ext uri="{A12FA001-AC4F-418D-AE19-62706E023703}">
                      <ahyp:hlinkClr xmlns:ahyp="http://schemas.microsoft.com/office/drawing/2018/hyperlinkcolor" val="tx"/>
                    </a:ext>
                  </a:extLst>
                </a:hlinkClick>
              </a:rPr>
              <a:t>kariyer@cu.edu.tr</a:t>
            </a:r>
            <a:r>
              <a:rPr lang="tr-TR" sz="2400" dirty="0">
                <a:latin typeface="Calibri" panose="020F0502020204030204" pitchFamily="34" charset="0"/>
              </a:rPr>
              <a:t> </a:t>
            </a:r>
          </a:p>
          <a:p>
            <a:pPr marL="0" indent="0">
              <a:buNone/>
            </a:pPr>
            <a:r>
              <a:rPr lang="tr-TR" sz="2400" dirty="0">
                <a:latin typeface="Calibri" panose="020F0502020204030204" pitchFamily="34" charset="0"/>
              </a:rPr>
              <a:t>veya </a:t>
            </a:r>
          </a:p>
          <a:p>
            <a:pPr marL="0" indent="0">
              <a:buNone/>
            </a:pPr>
            <a:r>
              <a:rPr lang="it-IT" sz="2400" dirty="0">
                <a:latin typeface="Calibri" panose="020F0502020204030204" pitchFamily="34" charset="0"/>
              </a:rPr>
              <a:t>0322 338 60 84</a:t>
            </a:r>
            <a:r>
              <a:rPr lang="tr-TR" sz="2400" dirty="0">
                <a:latin typeface="Calibri" panose="020F0502020204030204" pitchFamily="34" charset="0"/>
              </a:rPr>
              <a:t>/</a:t>
            </a:r>
            <a:r>
              <a:rPr lang="it-IT" sz="2400" dirty="0">
                <a:latin typeface="Calibri" panose="020F0502020204030204" pitchFamily="34" charset="0"/>
              </a:rPr>
              <a:t>2646</a:t>
            </a:r>
            <a:r>
              <a:rPr lang="tr-TR" sz="2400" dirty="0">
                <a:latin typeface="Calibri" panose="020F0502020204030204" pitchFamily="34" charset="0"/>
              </a:rPr>
              <a:t> numaralı telefondan ulaşabilirler.</a:t>
            </a:r>
            <a:r>
              <a:rPr lang="it-IT" sz="2400" dirty="0">
                <a:latin typeface="Calibri" panose="020F0502020204030204" pitchFamily="34" charset="0"/>
              </a:rPr>
              <a:t> </a:t>
            </a:r>
            <a:endParaRPr lang="tr-TR" sz="2400" dirty="0">
              <a:latin typeface="Calibri" panose="020F0502020204030204" pitchFamily="34" charset="0"/>
            </a:endParaRPr>
          </a:p>
        </p:txBody>
      </p:sp>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
        <p:nvSpPr>
          <p:cNvPr id="3" name="AutoShape 2" descr="43820788_546584169087144_6557348964994398316_n.jpg">
            <a:extLst>
              <a:ext uri="{FF2B5EF4-FFF2-40B4-BE49-F238E27FC236}">
                <a16:creationId xmlns:a16="http://schemas.microsoft.com/office/drawing/2014/main" id="{804EA7BF-086E-42D6-9D07-AC09079653D0}"/>
              </a:ext>
            </a:extLst>
          </p:cNvPr>
          <p:cNvSpPr>
            <a:spLocks noChangeAspect="1" noChangeArrowheads="1"/>
          </p:cNvSpPr>
          <p:nvPr/>
        </p:nvSpPr>
        <p:spPr bwMode="auto">
          <a:xfrm>
            <a:off x="3514725" y="1490663"/>
            <a:ext cx="5162550" cy="3876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Resim 6">
            <a:extLst>
              <a:ext uri="{FF2B5EF4-FFF2-40B4-BE49-F238E27FC236}">
                <a16:creationId xmlns:a16="http://schemas.microsoft.com/office/drawing/2014/main" id="{423184EE-B31C-40EA-9D83-FAA186BFC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713" y="1408781"/>
            <a:ext cx="4773959" cy="3580470"/>
          </a:xfrm>
          <a:prstGeom prst="rect">
            <a:avLst/>
          </a:prstGeom>
          <a:ln>
            <a:noFill/>
          </a:ln>
          <a:effectLst>
            <a:softEdge rad="112500"/>
          </a:effectLst>
        </p:spPr>
      </p:pic>
    </p:spTree>
    <p:extLst>
      <p:ext uri="{BB962C8B-B14F-4D97-AF65-F5344CB8AC3E}">
        <p14:creationId xmlns:p14="http://schemas.microsoft.com/office/powerpoint/2010/main" val="212369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AABBDD-2EBA-4A60-8A66-0F6B80887723}"/>
              </a:ext>
            </a:extLst>
          </p:cNvPr>
          <p:cNvSpPr>
            <a:spLocks noGrp="1"/>
          </p:cNvSpPr>
          <p:nvPr>
            <p:ph type="title"/>
          </p:nvPr>
        </p:nvSpPr>
        <p:spPr>
          <a:xfrm>
            <a:off x="838200" y="-74464"/>
            <a:ext cx="10515600" cy="1325563"/>
          </a:xfrm>
        </p:spPr>
        <p:txBody>
          <a:bodyPr>
            <a:normAutofit/>
          </a:bodyPr>
          <a:lstStyle/>
          <a:p>
            <a:r>
              <a:rPr lang="tr-TR" sz="4800" b="1" dirty="0"/>
              <a:t>Seçmeli Dersler</a:t>
            </a:r>
            <a:endParaRPr lang="en-US" sz="4800" b="1" dirty="0"/>
          </a:p>
        </p:txBody>
      </p:sp>
      <p:sp>
        <p:nvSpPr>
          <p:cNvPr id="4" name="İçerik Yer Tutucusu 2">
            <a:extLst>
              <a:ext uri="{FF2B5EF4-FFF2-40B4-BE49-F238E27FC236}">
                <a16:creationId xmlns:a16="http://schemas.microsoft.com/office/drawing/2014/main" id="{D880278E-29D7-4FCD-A139-378BE86B9893}"/>
              </a:ext>
            </a:extLst>
          </p:cNvPr>
          <p:cNvSpPr txBox="1">
            <a:spLocks/>
          </p:cNvSpPr>
          <p:nvPr/>
        </p:nvSpPr>
        <p:spPr>
          <a:xfrm>
            <a:off x="497484" y="1251099"/>
            <a:ext cx="6699823" cy="475200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latin typeface="Calibri" panose="020F0502020204030204" pitchFamily="34" charset="0"/>
              </a:rPr>
              <a:t>Öğrencilerimizin kariyer planlama ve gelişim süreçlerinde destek olabilmek amacıyla kariyer merkezimiz koordinasyonunda dört farklı seçmeli ders açılmaktadır.  </a:t>
            </a:r>
          </a:p>
          <a:p>
            <a:pPr marL="0" indent="0">
              <a:buFont typeface="Arial" panose="020B0604020202020204" pitchFamily="34" charset="0"/>
              <a:buNone/>
            </a:pPr>
            <a:r>
              <a:rPr lang="tr-TR" sz="2400" dirty="0">
                <a:latin typeface="Calibri" panose="020F0502020204030204" pitchFamily="34" charset="0"/>
              </a:rPr>
              <a:t>Öğrencilerimiz bu dersleri alarak kariyer gelişim süreçlerini daha sağlıklı ve başarılı bir şekilde yürütebilir.</a:t>
            </a:r>
          </a:p>
          <a:p>
            <a:pPr marL="0" indent="0">
              <a:buFont typeface="Arial" panose="020B0604020202020204" pitchFamily="34" charset="0"/>
              <a:buNone/>
            </a:pPr>
            <a:r>
              <a:rPr lang="tr-TR" sz="2400" dirty="0">
                <a:latin typeface="Calibri" panose="020F0502020204030204" pitchFamily="34" charset="0"/>
              </a:rPr>
              <a:t>Bu dersleri başarıyla tamamlayan öğrencilerimize her bir ders için Kariyer Merkezimiz tarafından sertifika verilmektedir.</a:t>
            </a:r>
          </a:p>
          <a:p>
            <a:pPr marL="0" indent="0" algn="just">
              <a:buFont typeface="Arial" panose="020B0604020202020204" pitchFamily="34" charset="0"/>
              <a:buNone/>
            </a:pPr>
            <a:endParaRPr lang="tr-TR" sz="2400" dirty="0">
              <a:latin typeface="Calibri" panose="020F0502020204030204" pitchFamily="34" charset="0"/>
            </a:endParaRPr>
          </a:p>
          <a:p>
            <a:pPr algn="just"/>
            <a:r>
              <a:rPr lang="tr-TR" sz="2400" dirty="0">
                <a:latin typeface="Calibri" panose="020F0502020204030204" pitchFamily="34" charset="0"/>
              </a:rPr>
              <a:t>SD0364 Kariyer Planlama ve Geliştirme</a:t>
            </a:r>
          </a:p>
          <a:p>
            <a:pPr algn="just"/>
            <a:r>
              <a:rPr lang="tr-TR" sz="2400" dirty="0">
                <a:latin typeface="Calibri" panose="020F0502020204030204" pitchFamily="34" charset="0"/>
              </a:rPr>
              <a:t>SD0314 Bilgisayarda Veri Analizi ve Raporlama</a:t>
            </a:r>
          </a:p>
          <a:p>
            <a:pPr algn="just"/>
            <a:r>
              <a:rPr lang="tr-TR" sz="2400" dirty="0">
                <a:latin typeface="Calibri" panose="020F0502020204030204" pitchFamily="34" charset="0"/>
              </a:rPr>
              <a:t>SD0316 Örgütsel Davranış ve Liderlik</a:t>
            </a:r>
          </a:p>
          <a:p>
            <a:pPr algn="just"/>
            <a:r>
              <a:rPr lang="tr-TR" sz="2400">
                <a:latin typeface="Calibri"/>
                <a:cs typeface="Calibri"/>
              </a:rPr>
              <a:t>SD0317 Girişimcilik ve İnovasyon</a:t>
            </a:r>
            <a:endParaRPr lang="tr-TR" sz="2400">
              <a:latin typeface="Calibri" panose="020F0502020204030204" pitchFamily="34" charset="0"/>
              <a:cs typeface="Calibri"/>
            </a:endParaRPr>
          </a:p>
          <a:p>
            <a:pPr algn="just"/>
            <a:endParaRPr lang="tr-TR" sz="2400" dirty="0">
              <a:latin typeface="Calibri" panose="020F0502020204030204" pitchFamily="34" charset="0"/>
            </a:endParaRPr>
          </a:p>
        </p:txBody>
      </p:sp>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2" cstate="print"/>
          <a:srcRect/>
          <a:stretch>
            <a:fillRect/>
          </a:stretch>
        </p:blipFill>
        <p:spPr bwMode="auto">
          <a:xfrm>
            <a:off x="11201263" y="58056"/>
            <a:ext cx="776245" cy="740229"/>
          </a:xfrm>
          <a:prstGeom prst="rect">
            <a:avLst/>
          </a:prstGeom>
          <a:noFill/>
          <a:ln w="9525">
            <a:noFill/>
            <a:miter lim="800000"/>
            <a:headEnd/>
            <a:tailEnd/>
          </a:ln>
        </p:spPr>
      </p:pic>
      <p:pic>
        <p:nvPicPr>
          <p:cNvPr id="6" name="Resim 5">
            <a:extLst>
              <a:ext uri="{FF2B5EF4-FFF2-40B4-BE49-F238E27FC236}">
                <a16:creationId xmlns:a16="http://schemas.microsoft.com/office/drawing/2014/main" id="{70CE7E4C-4C82-44A6-B4A8-1A4526AE5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949" y="1251099"/>
            <a:ext cx="4784034" cy="4383157"/>
          </a:xfrm>
          <a:prstGeom prst="rect">
            <a:avLst/>
          </a:prstGeom>
          <a:ln>
            <a:noFill/>
          </a:ln>
          <a:effectLst>
            <a:softEdge rad="112500"/>
          </a:effectLst>
        </p:spPr>
      </p:pic>
    </p:spTree>
    <p:extLst>
      <p:ext uri="{BB962C8B-B14F-4D97-AF65-F5344CB8AC3E}">
        <p14:creationId xmlns:p14="http://schemas.microsoft.com/office/powerpoint/2010/main" val="324293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AABBDD-2EBA-4A60-8A66-0F6B80887723}"/>
              </a:ext>
            </a:extLst>
          </p:cNvPr>
          <p:cNvSpPr>
            <a:spLocks noGrp="1"/>
          </p:cNvSpPr>
          <p:nvPr>
            <p:ph type="title"/>
          </p:nvPr>
        </p:nvSpPr>
        <p:spPr>
          <a:xfrm>
            <a:off x="838200" y="-74464"/>
            <a:ext cx="10515600" cy="1325563"/>
          </a:xfrm>
        </p:spPr>
        <p:txBody>
          <a:bodyPr>
            <a:normAutofit/>
          </a:bodyPr>
          <a:lstStyle/>
          <a:p>
            <a:r>
              <a:rPr lang="tr-TR" sz="4800" b="1" dirty="0"/>
              <a:t>Adana İş Kulübü ile Yapılan Etkinlikler</a:t>
            </a:r>
            <a:endParaRPr lang="en-US" sz="4800" b="1" dirty="0"/>
          </a:p>
        </p:txBody>
      </p:sp>
      <p:sp>
        <p:nvSpPr>
          <p:cNvPr id="4" name="İçerik Yer Tutucusu 2">
            <a:extLst>
              <a:ext uri="{FF2B5EF4-FFF2-40B4-BE49-F238E27FC236}">
                <a16:creationId xmlns:a16="http://schemas.microsoft.com/office/drawing/2014/main" id="{D880278E-29D7-4FCD-A139-378BE86B9893}"/>
              </a:ext>
            </a:extLst>
          </p:cNvPr>
          <p:cNvSpPr txBox="1">
            <a:spLocks/>
          </p:cNvSpPr>
          <p:nvPr/>
        </p:nvSpPr>
        <p:spPr>
          <a:xfrm>
            <a:off x="509361" y="1518163"/>
            <a:ext cx="650104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latin typeface="Calibri" panose="020F0502020204030204" pitchFamily="34" charset="0"/>
              </a:rPr>
              <a:t>Kariyer merkezimizin en büyük paydaşlarından birisi üniversitemiz kampüsünde yer alan İŞKUR’a bağlı Adana İş Kulübü’dür. </a:t>
            </a:r>
          </a:p>
          <a:p>
            <a:pPr marL="0" indent="0">
              <a:buFont typeface="Arial" panose="020B0604020202020204" pitchFamily="34" charset="0"/>
              <a:buNone/>
            </a:pPr>
            <a:r>
              <a:rPr lang="tr-TR" sz="2400" dirty="0">
                <a:latin typeface="Calibri" panose="020F0502020204030204" pitchFamily="34" charset="0"/>
              </a:rPr>
              <a:t>Adana İş Kulübü ile birlikte öğrencilerimizin iş yaşamına geçiş süreçlerini kolaylaştırmak ve kariyer planlama süreçlerine destek olmak amacıyla işveren-öğrenci buluşmaları organize etme, iş arama becerileri eğitimi düzenleme, CV hazırlama ve mülakat teknikleri gibi etkinlikler ile öğrencilerimize hizmet sunmaktayız.</a:t>
            </a:r>
          </a:p>
          <a:p>
            <a:pPr marL="0" indent="0">
              <a:buNone/>
            </a:pPr>
            <a:r>
              <a:rPr lang="tr-TR" sz="2400" dirty="0">
                <a:latin typeface="Calibri" panose="020F0502020204030204" pitchFamily="34" charset="0"/>
              </a:rPr>
              <a:t>Bu hizmetlerden yararlanabilmek için </a:t>
            </a:r>
            <a:r>
              <a:rPr lang="tr-TR" sz="2400" dirty="0">
                <a:latin typeface="Calibri" panose="020F0502020204030204" pitchFamily="34" charset="0"/>
                <a:hlinkClick r:id="rId2">
                  <a:extLst>
                    <a:ext uri="{A12FA001-AC4F-418D-AE19-62706E023703}">
                      <ahyp:hlinkClr xmlns:ahyp="http://schemas.microsoft.com/office/drawing/2018/hyperlinkcolor" val="tx"/>
                    </a:ext>
                  </a:extLst>
                </a:hlinkClick>
              </a:rPr>
              <a:t>www.yetenekkapisi.org</a:t>
            </a:r>
            <a:r>
              <a:rPr lang="tr-TR" sz="2400" dirty="0">
                <a:latin typeface="Calibri" panose="020F0502020204030204" pitchFamily="34" charset="0"/>
              </a:rPr>
              <a:t> sitesinden etkinlik duyurularını takip edebilir ve katılım başvurusunda bulunabilirsiniz. </a:t>
            </a:r>
            <a:endParaRPr lang="en-US" sz="2400" dirty="0">
              <a:latin typeface="Calibri" panose="020F0502020204030204" pitchFamily="34" charset="0"/>
            </a:endParaRPr>
          </a:p>
          <a:p>
            <a:pPr marL="0" indent="0" algn="just">
              <a:buNone/>
            </a:pPr>
            <a:endParaRPr lang="tr-TR" sz="2400" dirty="0">
              <a:latin typeface="Calibri" panose="020F0502020204030204" pitchFamily="34" charset="0"/>
            </a:endParaRPr>
          </a:p>
        </p:txBody>
      </p:sp>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pic>
        <p:nvPicPr>
          <p:cNvPr id="6" name="Resim 5">
            <a:extLst>
              <a:ext uri="{FF2B5EF4-FFF2-40B4-BE49-F238E27FC236}">
                <a16:creationId xmlns:a16="http://schemas.microsoft.com/office/drawing/2014/main" id="{BCD5FABF-9DC7-46B0-A53C-CE2AB5E27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1" y="1518163"/>
            <a:ext cx="4876800" cy="3657600"/>
          </a:xfrm>
          <a:prstGeom prst="rect">
            <a:avLst/>
          </a:prstGeom>
          <a:ln>
            <a:noFill/>
          </a:ln>
          <a:effectLst>
            <a:softEdge rad="112500"/>
          </a:effectLst>
        </p:spPr>
      </p:pic>
    </p:spTree>
    <p:extLst>
      <p:ext uri="{BB962C8B-B14F-4D97-AF65-F5344CB8AC3E}">
        <p14:creationId xmlns:p14="http://schemas.microsoft.com/office/powerpoint/2010/main" val="23270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8BFC81-9DF7-4F63-B2F1-9186E6B8290F}"/>
              </a:ext>
            </a:extLst>
          </p:cNvPr>
          <p:cNvSpPr>
            <a:spLocks noGrp="1"/>
          </p:cNvSpPr>
          <p:nvPr>
            <p:ph type="title"/>
          </p:nvPr>
        </p:nvSpPr>
        <p:spPr>
          <a:xfrm>
            <a:off x="878384" y="-23823"/>
            <a:ext cx="10515600" cy="1325563"/>
          </a:xfrm>
        </p:spPr>
        <p:txBody>
          <a:bodyPr/>
          <a:lstStyle/>
          <a:p>
            <a:r>
              <a:rPr lang="tr-TR" b="1" dirty="0"/>
              <a:t>İletişim Bilgileri ve Sosyal Medya Hesapları</a:t>
            </a:r>
            <a:endParaRPr lang="en-US" b="1" dirty="0"/>
          </a:p>
        </p:txBody>
      </p:sp>
      <p:sp>
        <p:nvSpPr>
          <p:cNvPr id="3" name="İçerik Yer Tutucusu 2">
            <a:extLst>
              <a:ext uri="{FF2B5EF4-FFF2-40B4-BE49-F238E27FC236}">
                <a16:creationId xmlns:a16="http://schemas.microsoft.com/office/drawing/2014/main" id="{01123543-CB34-41B7-8160-159ED48E1F47}"/>
              </a:ext>
            </a:extLst>
          </p:cNvPr>
          <p:cNvSpPr>
            <a:spLocks noGrp="1"/>
          </p:cNvSpPr>
          <p:nvPr>
            <p:ph idx="1"/>
          </p:nvPr>
        </p:nvSpPr>
        <p:spPr>
          <a:xfrm>
            <a:off x="7831062" y="1135472"/>
            <a:ext cx="10515600" cy="4329068"/>
          </a:xfrm>
        </p:spPr>
        <p:txBody>
          <a:bodyPr>
            <a:normAutofit/>
          </a:bodyPr>
          <a:lstStyle/>
          <a:p>
            <a:pPr marL="0" indent="0">
              <a:buNone/>
            </a:pPr>
            <a:endParaRPr lang="tr-TR" sz="1800" dirty="0">
              <a:solidFill>
                <a:schemeClr val="tx1"/>
              </a:solidFill>
              <a:latin typeface="Calibri" panose="020F0502020204030204" pitchFamily="34" charset="0"/>
            </a:endParaRPr>
          </a:p>
          <a:p>
            <a:pPr marL="0" indent="0">
              <a:buNone/>
            </a:pPr>
            <a:endParaRPr lang="tr-TR" dirty="0">
              <a:solidFill>
                <a:schemeClr val="tx1"/>
              </a:solidFill>
              <a:latin typeface="Calibri" panose="020F0502020204030204" pitchFamily="34" charset="0"/>
            </a:endParaRPr>
          </a:p>
          <a:p>
            <a:pPr marL="0" indent="0">
              <a:buNone/>
            </a:pPr>
            <a:r>
              <a:rPr lang="tr-TR" sz="1600" dirty="0">
                <a:solidFill>
                  <a:schemeClr val="tx1"/>
                </a:solidFill>
                <a:latin typeface="Calibri" panose="020F0502020204030204" pitchFamily="34" charset="0"/>
              </a:rPr>
              <a:t>cukariyermerkezi</a:t>
            </a:r>
          </a:p>
          <a:p>
            <a:pPr marL="0" indent="0">
              <a:buNone/>
            </a:pPr>
            <a:endParaRPr lang="tr-TR" sz="1600" dirty="0">
              <a:solidFill>
                <a:schemeClr val="tx1"/>
              </a:solidFill>
              <a:latin typeface="Calibri" panose="020F0502020204030204" pitchFamily="34" charset="0"/>
            </a:endParaRPr>
          </a:p>
          <a:p>
            <a:pPr marL="0" indent="0">
              <a:buNone/>
            </a:pPr>
            <a:r>
              <a:rPr lang="tr-TR" sz="1600" dirty="0">
                <a:solidFill>
                  <a:schemeClr val="tx1"/>
                </a:solidFill>
                <a:latin typeface="Calibri" panose="020F0502020204030204" pitchFamily="34" charset="0"/>
              </a:rPr>
              <a:t>cukariyermerkezi</a:t>
            </a:r>
          </a:p>
          <a:p>
            <a:pPr marL="0" indent="0">
              <a:buNone/>
            </a:pPr>
            <a:endParaRPr lang="tr-TR" sz="1600" dirty="0">
              <a:solidFill>
                <a:schemeClr val="tx1"/>
              </a:solidFill>
              <a:latin typeface="Calibri" panose="020F0502020204030204" pitchFamily="34" charset="0"/>
            </a:endParaRPr>
          </a:p>
          <a:p>
            <a:pPr marL="0" indent="0">
              <a:buNone/>
            </a:pPr>
            <a:r>
              <a:rPr lang="tr-TR" sz="1600" dirty="0">
                <a:solidFill>
                  <a:schemeClr val="tx1"/>
                </a:solidFill>
                <a:latin typeface="Calibri" panose="020F0502020204030204" pitchFamily="34" charset="0"/>
              </a:rPr>
              <a:t>cukariyer</a:t>
            </a:r>
          </a:p>
          <a:p>
            <a:pPr marL="0" indent="0">
              <a:buNone/>
            </a:pPr>
            <a:endParaRPr lang="tr-TR" sz="1600" dirty="0">
              <a:solidFill>
                <a:schemeClr val="tx1"/>
              </a:solidFill>
              <a:latin typeface="Calibri" panose="020F0502020204030204" pitchFamily="34" charset="0"/>
            </a:endParaRPr>
          </a:p>
          <a:p>
            <a:pPr marL="0" indent="0">
              <a:buNone/>
            </a:pPr>
            <a:r>
              <a:rPr lang="tr-TR" sz="1600" dirty="0">
                <a:solidFill>
                  <a:schemeClr val="tx1"/>
                </a:solidFill>
                <a:latin typeface="Calibri" panose="020F0502020204030204" pitchFamily="34" charset="0"/>
              </a:rPr>
              <a:t>Çukurova üniversitesi kariyer merkezi</a:t>
            </a:r>
            <a:endParaRPr lang="tr-TR" sz="2400" dirty="0">
              <a:solidFill>
                <a:schemeClr val="tx1"/>
              </a:solidFill>
              <a:latin typeface="Calibri" panose="020F0502020204030204" pitchFamily="34" charset="0"/>
            </a:endParaRPr>
          </a:p>
          <a:p>
            <a:pPr marL="0" indent="0">
              <a:buNone/>
            </a:pPr>
            <a:endParaRPr lang="en-US" dirty="0">
              <a:solidFill>
                <a:schemeClr val="tx1"/>
              </a:solidFill>
              <a:latin typeface="Calibri" panose="020F0502020204030204" pitchFamily="34" charset="0"/>
            </a:endParaRPr>
          </a:p>
        </p:txBody>
      </p:sp>
      <p:grpSp>
        <p:nvGrpSpPr>
          <p:cNvPr id="6" name="Grup 5">
            <a:extLst>
              <a:ext uri="{FF2B5EF4-FFF2-40B4-BE49-F238E27FC236}">
                <a16:creationId xmlns:a16="http://schemas.microsoft.com/office/drawing/2014/main" id="{8368410E-5927-436A-8474-3BEC70CDCBD9}"/>
              </a:ext>
            </a:extLst>
          </p:cNvPr>
          <p:cNvGrpSpPr/>
          <p:nvPr/>
        </p:nvGrpSpPr>
        <p:grpSpPr>
          <a:xfrm>
            <a:off x="7119119" y="1965702"/>
            <a:ext cx="601788" cy="2469162"/>
            <a:chOff x="11052905" y="1787289"/>
            <a:chExt cx="601788" cy="2293855"/>
          </a:xfrm>
        </p:grpSpPr>
        <p:pic>
          <p:nvPicPr>
            <p:cNvPr id="1032" name="Picture 8" descr="Facebook logosu, Facebook, Inc. Logo Bilgisayar Simgeleri Gibi düğme,  facebook simgesi, açı, metin, dikdörtgen png | PNGWing">
              <a:extLst>
                <a:ext uri="{FF2B5EF4-FFF2-40B4-BE49-F238E27FC236}">
                  <a16:creationId xmlns:a16="http://schemas.microsoft.com/office/drawing/2014/main" id="{6592C239-FC0F-450A-9FE9-00497A430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7130" y="1787289"/>
              <a:ext cx="513339" cy="5543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osyal medya Logo paylaşımı Snapchat, instagram, macenta, internet, sembol  png | PNGWing">
              <a:extLst>
                <a:ext uri="{FF2B5EF4-FFF2-40B4-BE49-F238E27FC236}">
                  <a16:creationId xmlns:a16="http://schemas.microsoft.com/office/drawing/2014/main" id="{B2A2CE6F-9717-4F38-B5AA-7FA34F7345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2905" y="2353837"/>
              <a:ext cx="574943" cy="5450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witter Logo | Anlamı, Tarih, PNG">
              <a:extLst>
                <a:ext uri="{FF2B5EF4-FFF2-40B4-BE49-F238E27FC236}">
                  <a16:creationId xmlns:a16="http://schemas.microsoft.com/office/drawing/2014/main" id="{163CE464-2CE2-48D2-B778-9AC2168DE7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2905" y="3042805"/>
              <a:ext cx="601788" cy="3721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nkedin png | PNGWing">
              <a:extLst>
                <a:ext uri="{FF2B5EF4-FFF2-40B4-BE49-F238E27FC236}">
                  <a16:creationId xmlns:a16="http://schemas.microsoft.com/office/drawing/2014/main" id="{B67F703D-CAF7-4499-BC60-224544A5E3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7129" y="3567805"/>
              <a:ext cx="513339" cy="51333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Resim 8"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6" cstate="print"/>
          <a:srcRect/>
          <a:stretch>
            <a:fillRect/>
          </a:stretch>
        </p:blipFill>
        <p:spPr bwMode="auto">
          <a:xfrm>
            <a:off x="11201263" y="58056"/>
            <a:ext cx="776245" cy="740229"/>
          </a:xfrm>
          <a:prstGeom prst="rect">
            <a:avLst/>
          </a:prstGeom>
          <a:noFill/>
          <a:ln w="9525">
            <a:noFill/>
            <a:miter lim="800000"/>
            <a:headEnd/>
            <a:tailEnd/>
          </a:ln>
        </p:spPr>
      </p:pic>
      <p:sp>
        <p:nvSpPr>
          <p:cNvPr id="11" name="İçerik Yer Tutucusu 2">
            <a:extLst>
              <a:ext uri="{FF2B5EF4-FFF2-40B4-BE49-F238E27FC236}">
                <a16:creationId xmlns:a16="http://schemas.microsoft.com/office/drawing/2014/main" id="{75505EAD-6AD4-2F43-967B-43347D650C07}"/>
              </a:ext>
            </a:extLst>
          </p:cNvPr>
          <p:cNvSpPr txBox="1">
            <a:spLocks/>
          </p:cNvSpPr>
          <p:nvPr/>
        </p:nvSpPr>
        <p:spPr>
          <a:xfrm>
            <a:off x="1016526" y="1810897"/>
            <a:ext cx="10515600" cy="277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20000"/>
              </a:lnSpc>
              <a:buFont typeface="Arial" panose="020B0604020202020204" pitchFamily="34" charset="0"/>
              <a:buNone/>
            </a:pPr>
            <a:r>
              <a:rPr lang="tr-TR" sz="2400" b="1" dirty="0">
                <a:latin typeface="Calibri" panose="020F0502020204030204" pitchFamily="34" charset="0"/>
              </a:rPr>
              <a:t>Telefon	: </a:t>
            </a:r>
            <a:r>
              <a:rPr lang="it-IT" sz="2400" dirty="0">
                <a:latin typeface="Calibri" panose="020F0502020204030204" pitchFamily="34" charset="0"/>
              </a:rPr>
              <a:t>0322 338 60 84</a:t>
            </a:r>
            <a:r>
              <a:rPr lang="tr-TR" sz="2400" dirty="0">
                <a:latin typeface="Calibri" panose="020F0502020204030204" pitchFamily="34" charset="0"/>
              </a:rPr>
              <a:t>/</a:t>
            </a:r>
            <a:r>
              <a:rPr lang="it-IT" sz="2400" dirty="0">
                <a:latin typeface="Calibri" panose="020F0502020204030204" pitchFamily="34" charset="0"/>
              </a:rPr>
              <a:t>2646</a:t>
            </a:r>
            <a:endParaRPr lang="tr-TR" sz="2400" dirty="0">
              <a:latin typeface="Calibri" panose="020F0502020204030204" pitchFamily="34" charset="0"/>
            </a:endParaRPr>
          </a:p>
          <a:p>
            <a:pPr marL="0" indent="0">
              <a:lnSpc>
                <a:spcPct val="220000"/>
              </a:lnSpc>
              <a:buFont typeface="Arial" panose="020B0604020202020204" pitchFamily="34" charset="0"/>
              <a:buNone/>
            </a:pPr>
            <a:r>
              <a:rPr lang="tr-TR" sz="2400" b="1" dirty="0">
                <a:latin typeface="Calibri" panose="020F0502020204030204" pitchFamily="34" charset="0"/>
              </a:rPr>
              <a:t>E-posta	: </a:t>
            </a:r>
            <a:r>
              <a:rPr lang="en-US" sz="2400" dirty="0">
                <a:latin typeface="Calibri" panose="020F0502020204030204" pitchFamily="34" charset="0"/>
              </a:rPr>
              <a:t>kariyer@cu.edu.tr</a:t>
            </a:r>
            <a:endParaRPr lang="tr-TR" sz="2400" dirty="0">
              <a:latin typeface="Calibri" panose="020F0502020204030204" pitchFamily="34" charset="0"/>
            </a:endParaRPr>
          </a:p>
          <a:p>
            <a:pPr marL="0" indent="0">
              <a:lnSpc>
                <a:spcPct val="220000"/>
              </a:lnSpc>
              <a:buFont typeface="Arial" panose="020B0604020202020204" pitchFamily="34" charset="0"/>
              <a:buNone/>
            </a:pPr>
            <a:r>
              <a:rPr lang="tr-TR" sz="2400" b="1" dirty="0">
                <a:latin typeface="Calibri" panose="020F0502020204030204" pitchFamily="34" charset="0"/>
              </a:rPr>
              <a:t>Web Sayfa	: </a:t>
            </a:r>
            <a:r>
              <a:rPr lang="tr-TR" sz="2400" dirty="0" err="1">
                <a:latin typeface="Calibri" panose="020F0502020204030204" pitchFamily="34" charset="0"/>
              </a:rPr>
              <a:t>https</a:t>
            </a:r>
            <a:r>
              <a:rPr lang="tr-TR" sz="2400" dirty="0">
                <a:latin typeface="Calibri" panose="020F0502020204030204" pitchFamily="34" charset="0"/>
              </a:rPr>
              <a:t>://</a:t>
            </a:r>
            <a:r>
              <a:rPr lang="tr-TR" sz="2400" dirty="0" err="1">
                <a:latin typeface="Calibri" panose="020F0502020204030204" pitchFamily="34" charset="0"/>
              </a:rPr>
              <a:t>kariyer.cu.edu.tr</a:t>
            </a:r>
            <a:endParaRPr lang="tr-TR" sz="2400" dirty="0">
              <a:latin typeface="Calibri" panose="020F0502020204030204" pitchFamily="34" charset="0"/>
            </a:endParaRPr>
          </a:p>
          <a:p>
            <a:pPr marL="0" indent="0">
              <a:buFont typeface="Arial" panose="020B0604020202020204" pitchFamily="34" charset="0"/>
              <a:buNone/>
            </a:pPr>
            <a:endParaRPr lang="tr-TR" sz="1800" dirty="0">
              <a:latin typeface="Calibri" panose="020F0502020204030204" pitchFamily="34" charset="0"/>
            </a:endParaRPr>
          </a:p>
          <a:p>
            <a:pPr marL="0" indent="0">
              <a:buFont typeface="Arial" panose="020B0604020202020204" pitchFamily="34" charset="0"/>
              <a:buNone/>
            </a:pPr>
            <a:endParaRPr lang="tr-TR" dirty="0">
              <a:latin typeface="Calibri" panose="020F0502020204030204" pitchFamily="34" charset="0"/>
            </a:endParaRPr>
          </a:p>
          <a:p>
            <a:pPr marL="0" indent="0">
              <a:buFont typeface="Arial" panose="020B0604020202020204" pitchFamily="34" charset="0"/>
              <a:buNone/>
            </a:pPr>
            <a:endParaRPr lang="en-US" dirty="0">
              <a:latin typeface="Calibri" panose="020F0502020204030204" pitchFamily="34" charset="0"/>
            </a:endParaRPr>
          </a:p>
        </p:txBody>
      </p:sp>
    </p:spTree>
    <p:extLst>
      <p:ext uri="{BB962C8B-B14F-4D97-AF65-F5344CB8AC3E}">
        <p14:creationId xmlns:p14="http://schemas.microsoft.com/office/powerpoint/2010/main" val="287282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9A504F99-AB8D-12B3-4650-EE4E0A180E5E}"/>
              </a:ext>
            </a:extLst>
          </p:cNvPr>
          <p:cNvSpPr txBox="1">
            <a:spLocks/>
          </p:cNvSpPr>
          <p:nvPr/>
        </p:nvSpPr>
        <p:spPr>
          <a:xfrm>
            <a:off x="10191749" y="6337399"/>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schemeClr val="bg1"/>
                </a:solidFill>
              </a:rPr>
              <a:t>www.cu.edu.tr</a:t>
            </a:r>
          </a:p>
        </p:txBody>
      </p:sp>
      <p:pic>
        <p:nvPicPr>
          <p:cNvPr id="6" name="Picture 2">
            <a:extLst>
              <a:ext uri="{FF2B5EF4-FFF2-40B4-BE49-F238E27FC236}">
                <a16:creationId xmlns:a16="http://schemas.microsoft.com/office/drawing/2014/main" id="{AEBB04E2-20C1-382E-896B-A09E353D6D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45" b="18016"/>
          <a:stretch/>
        </p:blipFill>
        <p:spPr bwMode="auto">
          <a:xfrm>
            <a:off x="0" y="0"/>
            <a:ext cx="12192000" cy="512354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67B1BA7-D2F7-7C65-4C78-6E9D41174544}"/>
              </a:ext>
            </a:extLst>
          </p:cNvPr>
          <p:cNvSpPr txBox="1">
            <a:spLocks/>
          </p:cNvSpPr>
          <p:nvPr/>
        </p:nvSpPr>
        <p:spPr>
          <a:xfrm>
            <a:off x="-1" y="6337398"/>
            <a:ext cx="1949189" cy="31819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dirty="0">
                <a:solidFill>
                  <a:schemeClr val="bg1"/>
                </a:solidFill>
              </a:rPr>
              <a:t>19/08/2022</a:t>
            </a:r>
          </a:p>
        </p:txBody>
      </p:sp>
      <p:pic>
        <p:nvPicPr>
          <p:cNvPr id="9" name="Picture 8" descr="Logo">
            <a:extLst>
              <a:ext uri="{FF2B5EF4-FFF2-40B4-BE49-F238E27FC236}">
                <a16:creationId xmlns:a16="http://schemas.microsoft.com/office/drawing/2014/main" id="{24C105AA-D8A3-5B1F-23EA-420DC24AA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2405" y="3011367"/>
            <a:ext cx="1907189" cy="1902293"/>
          </a:xfrm>
          <a:prstGeom prst="rect">
            <a:avLst/>
          </a:prstGeom>
        </p:spPr>
      </p:pic>
      <p:sp>
        <p:nvSpPr>
          <p:cNvPr id="11" name="Title 1">
            <a:extLst>
              <a:ext uri="{FF2B5EF4-FFF2-40B4-BE49-F238E27FC236}">
                <a16:creationId xmlns:a16="http://schemas.microsoft.com/office/drawing/2014/main" id="{5E9C8148-1699-8470-1D91-3EDDD9D226E6}"/>
              </a:ext>
            </a:extLst>
          </p:cNvPr>
          <p:cNvSpPr txBox="1">
            <a:spLocks/>
          </p:cNvSpPr>
          <p:nvPr/>
        </p:nvSpPr>
        <p:spPr>
          <a:xfrm>
            <a:off x="0" y="5106482"/>
            <a:ext cx="12191999" cy="11438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dirty="0">
                <a:solidFill>
                  <a:schemeClr val="accent6">
                    <a:lumMod val="50000"/>
                  </a:schemeClr>
                </a:solidFill>
              </a:rPr>
              <a:t>KARİYER PLANLAMA</a:t>
            </a:r>
            <a:br>
              <a:rPr lang="tr-TR" sz="3200" b="1" dirty="0">
                <a:solidFill>
                  <a:schemeClr val="accent6">
                    <a:lumMod val="50000"/>
                  </a:schemeClr>
                </a:solidFill>
              </a:rPr>
            </a:br>
            <a:r>
              <a:rPr lang="tr-TR" sz="3200" b="1" dirty="0">
                <a:solidFill>
                  <a:schemeClr val="accent6">
                    <a:lumMod val="50000"/>
                  </a:schemeClr>
                </a:solidFill>
              </a:rPr>
              <a:t>ARAŞTIRMA VE UYGULAMA MERKEZİ</a:t>
            </a:r>
          </a:p>
        </p:txBody>
      </p:sp>
      <p:pic>
        <p:nvPicPr>
          <p:cNvPr id="12" name="Resim 11"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5" cstate="print"/>
          <a:srcRect/>
          <a:stretch>
            <a:fillRect/>
          </a:stretch>
        </p:blipFill>
        <p:spPr bwMode="auto">
          <a:xfrm>
            <a:off x="198941" y="5311460"/>
            <a:ext cx="933174" cy="908042"/>
          </a:xfrm>
          <a:prstGeom prst="rect">
            <a:avLst/>
          </a:prstGeom>
          <a:noFill/>
          <a:ln w="9525">
            <a:noFill/>
            <a:miter lim="800000"/>
            <a:headEnd/>
            <a:tailEnd/>
          </a:ln>
        </p:spPr>
      </p:pic>
      <p:pic>
        <p:nvPicPr>
          <p:cNvPr id="13" name="Resim 12"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5" cstate="print"/>
          <a:srcRect/>
          <a:stretch>
            <a:fillRect/>
          </a:stretch>
        </p:blipFill>
        <p:spPr bwMode="auto">
          <a:xfrm>
            <a:off x="11106157" y="5292867"/>
            <a:ext cx="933174" cy="908042"/>
          </a:xfrm>
          <a:prstGeom prst="rect">
            <a:avLst/>
          </a:prstGeom>
          <a:noFill/>
          <a:ln w="9525">
            <a:noFill/>
            <a:miter lim="800000"/>
            <a:headEnd/>
            <a:tailEnd/>
          </a:ln>
        </p:spPr>
      </p:pic>
    </p:spTree>
    <p:extLst>
      <p:ext uri="{BB962C8B-B14F-4D97-AF65-F5344CB8AC3E}">
        <p14:creationId xmlns:p14="http://schemas.microsoft.com/office/powerpoint/2010/main" val="240353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F0D7B2-E431-42A3-A74E-FADC51C8BB8A}"/>
              </a:ext>
            </a:extLst>
          </p:cNvPr>
          <p:cNvSpPr>
            <a:spLocks noGrp="1"/>
          </p:cNvSpPr>
          <p:nvPr>
            <p:ph type="title"/>
          </p:nvPr>
        </p:nvSpPr>
        <p:spPr>
          <a:xfrm>
            <a:off x="823686" y="-26504"/>
            <a:ext cx="10515600" cy="1325563"/>
          </a:xfrm>
        </p:spPr>
        <p:txBody>
          <a:bodyPr/>
          <a:lstStyle/>
          <a:p>
            <a:r>
              <a:rPr lang="tr-TR" b="1" dirty="0"/>
              <a:t>Kariyer Merkezin Amacı Nedir?</a:t>
            </a:r>
            <a:endParaRPr lang="en-US" b="1" dirty="0"/>
          </a:p>
        </p:txBody>
      </p:sp>
      <p:sp>
        <p:nvSpPr>
          <p:cNvPr id="3" name="İçerik Yer Tutucusu 2">
            <a:extLst>
              <a:ext uri="{FF2B5EF4-FFF2-40B4-BE49-F238E27FC236}">
                <a16:creationId xmlns:a16="http://schemas.microsoft.com/office/drawing/2014/main" id="{83DCB72A-6B66-47F5-BFE2-538574316791}"/>
              </a:ext>
            </a:extLst>
          </p:cNvPr>
          <p:cNvSpPr>
            <a:spLocks noGrp="1"/>
          </p:cNvSpPr>
          <p:nvPr>
            <p:ph idx="1"/>
          </p:nvPr>
        </p:nvSpPr>
        <p:spPr>
          <a:xfrm>
            <a:off x="633046" y="1422400"/>
            <a:ext cx="11408899" cy="4301978"/>
          </a:xfrm>
        </p:spPr>
        <p:txBody>
          <a:bodyPr>
            <a:noAutofit/>
          </a:bodyPr>
          <a:lstStyle/>
          <a:p>
            <a:r>
              <a:rPr lang="en-US" sz="2400" dirty="0">
                <a:latin typeface="Calibri" panose="020F0502020204030204" pitchFamily="34" charset="0"/>
              </a:rPr>
              <a:t>Öğrencilere liderlik, motivasyon, takım çalışması yapma becerileri kazandırmak,</a:t>
            </a:r>
            <a:endParaRPr lang="tr-TR" sz="2400" dirty="0">
              <a:latin typeface="Calibri" panose="020F0502020204030204" pitchFamily="34" charset="0"/>
            </a:endParaRPr>
          </a:p>
          <a:p>
            <a:r>
              <a:rPr lang="en-US" sz="2400" dirty="0">
                <a:latin typeface="Calibri" panose="020F0502020204030204" pitchFamily="34" charset="0"/>
              </a:rPr>
              <a:t>Öğrencilere eğitim-öğretim sürecinde ders seçimi, bilgisayar ve yabancı dil becerilerini arttırma konularında yardım etmek, </a:t>
            </a:r>
            <a:endParaRPr lang="tr-TR" sz="2400" dirty="0">
              <a:latin typeface="Calibri" panose="020F0502020204030204" pitchFamily="34" charset="0"/>
            </a:endParaRPr>
          </a:p>
          <a:p>
            <a:r>
              <a:rPr lang="en-US" sz="2400" dirty="0">
                <a:latin typeface="Calibri" panose="020F0502020204030204" pitchFamily="34" charset="0"/>
              </a:rPr>
              <a:t>İş yeri yöneticileri ile öğrencileri bir araya getirerek, öğrencilerin istihdam olanaklarını arttırmak, </a:t>
            </a:r>
            <a:r>
              <a:rPr lang="tr-TR" sz="2400" dirty="0">
                <a:latin typeface="Calibri" panose="020F0502020204030204" pitchFamily="34" charset="0"/>
              </a:rPr>
              <a:t>k</a:t>
            </a:r>
            <a:r>
              <a:rPr lang="en-US" sz="2400" dirty="0">
                <a:latin typeface="Calibri" panose="020F0502020204030204" pitchFamily="34" charset="0"/>
              </a:rPr>
              <a:t>ariyer fuarları düzenlemek, </a:t>
            </a:r>
            <a:endParaRPr lang="tr-TR" sz="2400" dirty="0">
              <a:latin typeface="Calibri" panose="020F0502020204030204" pitchFamily="34" charset="0"/>
            </a:endParaRPr>
          </a:p>
          <a:p>
            <a:r>
              <a:rPr lang="en-US" sz="2400" dirty="0">
                <a:latin typeface="Calibri" panose="020F0502020204030204" pitchFamily="34" charset="0"/>
              </a:rPr>
              <a:t>İş seçimi ve eğilim belirleme çabalarını lisans öğretimi süresince sürdürmek, </a:t>
            </a:r>
            <a:endParaRPr lang="tr-TR" sz="2400" dirty="0">
              <a:latin typeface="Calibri" panose="020F0502020204030204" pitchFamily="34" charset="0"/>
            </a:endParaRPr>
          </a:p>
          <a:p>
            <a:r>
              <a:rPr lang="en-US" sz="2400" dirty="0">
                <a:latin typeface="Calibri" panose="020F0502020204030204" pitchFamily="34" charset="0"/>
              </a:rPr>
              <a:t>Mezuniyet sonrası öğrencileri izlemek,</a:t>
            </a:r>
            <a:endParaRPr lang="tr-TR" sz="2400" dirty="0">
              <a:latin typeface="Calibri" panose="020F0502020204030204" pitchFamily="34" charset="0"/>
            </a:endParaRPr>
          </a:p>
          <a:p>
            <a:r>
              <a:rPr lang="en-US" sz="2400" dirty="0">
                <a:latin typeface="Calibri" panose="020F0502020204030204" pitchFamily="34" charset="0"/>
              </a:rPr>
              <a:t>Öğrencileri lisansüstü eğitim-öğretim ve araştırma çalışmalarına yönlendirmek,</a:t>
            </a:r>
            <a:endParaRPr lang="tr-TR" sz="2400" dirty="0">
              <a:latin typeface="Calibri" panose="020F0502020204030204" pitchFamily="34" charset="0"/>
            </a:endParaRPr>
          </a:p>
          <a:p>
            <a:r>
              <a:rPr lang="en-US" sz="2400" dirty="0">
                <a:latin typeface="Calibri" panose="020F0502020204030204" pitchFamily="34" charset="0"/>
              </a:rPr>
              <a:t>Mezun öğrencilere iş başvurusu ve mülakat teknikleri konularında yardımcı olmak</a:t>
            </a:r>
          </a:p>
        </p:txBody>
      </p:sp>
      <p:pic>
        <p:nvPicPr>
          <p:cNvPr id="4" name="Resim 3"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2"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52289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73B2C8-0CE7-4757-B714-139136E08BC5}"/>
              </a:ext>
            </a:extLst>
          </p:cNvPr>
          <p:cNvSpPr>
            <a:spLocks noGrp="1"/>
          </p:cNvSpPr>
          <p:nvPr>
            <p:ph type="title"/>
          </p:nvPr>
        </p:nvSpPr>
        <p:spPr>
          <a:xfrm>
            <a:off x="780142" y="-27394"/>
            <a:ext cx="10515600" cy="1325563"/>
          </a:xfrm>
        </p:spPr>
        <p:txBody>
          <a:bodyPr/>
          <a:lstStyle/>
          <a:p>
            <a:r>
              <a:rPr lang="tr-TR" b="1" dirty="0"/>
              <a:t>Kariyer Merkezinin Konumu Neresidir?</a:t>
            </a:r>
            <a:endParaRPr lang="en-US" b="1" dirty="0"/>
          </a:p>
        </p:txBody>
      </p:sp>
      <p:sp>
        <p:nvSpPr>
          <p:cNvPr id="3" name="İçerik Yer Tutucusu 2">
            <a:extLst>
              <a:ext uri="{FF2B5EF4-FFF2-40B4-BE49-F238E27FC236}">
                <a16:creationId xmlns:a16="http://schemas.microsoft.com/office/drawing/2014/main" id="{88EC7A39-7B59-43FB-9E45-BAA7745D9B33}"/>
              </a:ext>
            </a:extLst>
          </p:cNvPr>
          <p:cNvSpPr>
            <a:spLocks noGrp="1"/>
          </p:cNvSpPr>
          <p:nvPr>
            <p:ph idx="1"/>
          </p:nvPr>
        </p:nvSpPr>
        <p:spPr>
          <a:xfrm>
            <a:off x="606314" y="2074128"/>
            <a:ext cx="6142830" cy="3416300"/>
          </a:xfrm>
        </p:spPr>
        <p:txBody>
          <a:bodyPr>
            <a:normAutofit/>
          </a:bodyPr>
          <a:lstStyle/>
          <a:p>
            <a:pPr marL="0" indent="0">
              <a:buNone/>
            </a:pPr>
            <a:r>
              <a:rPr lang="tr-TR" sz="2400" b="1" dirty="0">
                <a:latin typeface="Calibri" panose="020F0502020204030204" pitchFamily="34" charset="0"/>
              </a:rPr>
              <a:t>Adres:</a:t>
            </a:r>
          </a:p>
          <a:p>
            <a:pPr marL="0" indent="0">
              <a:buNone/>
            </a:pPr>
            <a:r>
              <a:rPr lang="en-US" sz="2400" dirty="0">
                <a:latin typeface="Calibri" panose="020F0502020204030204" pitchFamily="34" charset="0"/>
              </a:rPr>
              <a:t>Çukurova Üniversites</a:t>
            </a:r>
            <a:r>
              <a:rPr lang="tr-TR" sz="2400" dirty="0">
                <a:latin typeface="Calibri" panose="020F0502020204030204" pitchFamily="34" charset="0"/>
              </a:rPr>
              <a:t>i, Balcalı Kampüsü,</a:t>
            </a:r>
            <a:r>
              <a:rPr lang="en-US" sz="2400" dirty="0">
                <a:latin typeface="Calibri" panose="020F0502020204030204" pitchFamily="34" charset="0"/>
              </a:rPr>
              <a:t> Kuzey Çarşı Yerleşkesi</a:t>
            </a:r>
            <a:r>
              <a:rPr lang="tr-TR" sz="2400" dirty="0">
                <a:latin typeface="Calibri" panose="020F0502020204030204" pitchFamily="34" charset="0"/>
              </a:rPr>
              <a:t>,</a:t>
            </a:r>
            <a:r>
              <a:rPr lang="en-US" sz="2400" dirty="0">
                <a:latin typeface="Calibri" panose="020F0502020204030204" pitchFamily="34" charset="0"/>
              </a:rPr>
              <a:t> </a:t>
            </a:r>
            <a:r>
              <a:rPr lang="tr-TR" sz="2400" dirty="0">
                <a:latin typeface="Calibri" panose="020F0502020204030204" pitchFamily="34" charset="0"/>
              </a:rPr>
              <a:t>15 Numaralı Ofis </a:t>
            </a:r>
          </a:p>
          <a:p>
            <a:pPr marL="0" indent="0">
              <a:buNone/>
            </a:pPr>
            <a:r>
              <a:rPr lang="en-US" sz="2400" dirty="0">
                <a:latin typeface="Calibri" panose="020F0502020204030204" pitchFamily="34" charset="0"/>
              </a:rPr>
              <a:t>Balcalı Kampüsü / Sarıçam - ADANA</a:t>
            </a:r>
            <a:endParaRPr lang="tr-TR" sz="2400" dirty="0">
              <a:latin typeface="Calibri" panose="020F0502020204030204" pitchFamily="34" charset="0"/>
            </a:endParaRPr>
          </a:p>
          <a:p>
            <a:pPr marL="0" indent="0">
              <a:buNone/>
            </a:pPr>
            <a:r>
              <a:rPr lang="tr-TR" sz="2400" dirty="0">
                <a:latin typeface="Calibri" panose="020F0502020204030204" pitchFamily="34" charset="0"/>
              </a:rPr>
              <a:t>		</a:t>
            </a:r>
          </a:p>
          <a:p>
            <a:pPr marL="0" indent="0">
              <a:buNone/>
            </a:pPr>
            <a:endParaRPr lang="en-US" sz="2400" dirty="0"/>
          </a:p>
        </p:txBody>
      </p:sp>
      <p:pic>
        <p:nvPicPr>
          <p:cNvPr id="4" name="Resim 3">
            <a:extLst>
              <a:ext uri="{FF2B5EF4-FFF2-40B4-BE49-F238E27FC236}">
                <a16:creationId xmlns:a16="http://schemas.microsoft.com/office/drawing/2014/main" id="{B34AF28E-3F35-48B1-AFBB-88B09EBFA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4574" y="1709531"/>
            <a:ext cx="5096950" cy="3813156"/>
          </a:xfrm>
          <a:prstGeom prst="rect">
            <a:avLst/>
          </a:prstGeom>
          <a:ln>
            <a:noFill/>
          </a:ln>
          <a:effectLst>
            <a:outerShdw blurRad="190500" algn="tl" rotWithShape="0">
              <a:srgbClr val="000000">
                <a:alpha val="70000"/>
              </a:srgbClr>
            </a:outerShdw>
          </a:effectLst>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415463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EE6362-50CF-47DA-ADB0-560555A6F8A3}"/>
              </a:ext>
            </a:extLst>
          </p:cNvPr>
          <p:cNvSpPr>
            <a:spLocks noGrp="1"/>
          </p:cNvSpPr>
          <p:nvPr>
            <p:ph type="title"/>
          </p:nvPr>
        </p:nvSpPr>
        <p:spPr>
          <a:xfrm>
            <a:off x="707571" y="-26131"/>
            <a:ext cx="10515600" cy="1325563"/>
          </a:xfrm>
        </p:spPr>
        <p:txBody>
          <a:bodyPr/>
          <a:lstStyle/>
          <a:p>
            <a:r>
              <a:rPr lang="tr-TR" b="1" dirty="0"/>
              <a:t>Kariyer Merkezinin Faaliyetleri Nelerdir?</a:t>
            </a:r>
            <a:endParaRPr lang="en-US" b="1" dirty="0"/>
          </a:p>
        </p:txBody>
      </p:sp>
      <p:sp>
        <p:nvSpPr>
          <p:cNvPr id="3" name="İçerik Yer Tutucusu 2">
            <a:extLst>
              <a:ext uri="{FF2B5EF4-FFF2-40B4-BE49-F238E27FC236}">
                <a16:creationId xmlns:a16="http://schemas.microsoft.com/office/drawing/2014/main" id="{E53A22A2-F1D3-43CE-8DC8-406B5C7A72E6}"/>
              </a:ext>
            </a:extLst>
          </p:cNvPr>
          <p:cNvSpPr>
            <a:spLocks noGrp="1"/>
          </p:cNvSpPr>
          <p:nvPr>
            <p:ph idx="1"/>
          </p:nvPr>
        </p:nvSpPr>
        <p:spPr/>
        <p:txBody>
          <a:bodyPr>
            <a:normAutofit/>
          </a:bodyPr>
          <a:lstStyle/>
          <a:p>
            <a:r>
              <a:rPr lang="tr-TR" sz="2400" dirty="0">
                <a:solidFill>
                  <a:schemeClr val="tx1"/>
                </a:solidFill>
                <a:latin typeface="Calibri" panose="020F0502020204030204" pitchFamily="34" charset="0"/>
              </a:rPr>
              <a:t>Bireysel Kariyer Danışmanlığı</a:t>
            </a:r>
          </a:p>
          <a:p>
            <a:r>
              <a:rPr lang="tr-TR" sz="2400" dirty="0">
                <a:solidFill>
                  <a:schemeClr val="tx1"/>
                </a:solidFill>
                <a:latin typeface="Calibri" panose="020F0502020204030204" pitchFamily="34" charset="0"/>
              </a:rPr>
              <a:t>Grup Rehberliği Çalışmaları</a:t>
            </a:r>
          </a:p>
          <a:p>
            <a:r>
              <a:rPr lang="tr-TR" sz="2400" dirty="0">
                <a:solidFill>
                  <a:schemeClr val="tx1"/>
                </a:solidFill>
                <a:latin typeface="Calibri" panose="020F0502020204030204" pitchFamily="34" charset="0"/>
              </a:rPr>
              <a:t>Eğitim ve Atölyeler</a:t>
            </a:r>
          </a:p>
          <a:p>
            <a:r>
              <a:rPr lang="tr-TR" sz="2400" dirty="0">
                <a:solidFill>
                  <a:schemeClr val="tx1"/>
                </a:solidFill>
                <a:latin typeface="Calibri" panose="020F0502020204030204" pitchFamily="34" charset="0"/>
              </a:rPr>
              <a:t>Kariyer Fuarları</a:t>
            </a:r>
          </a:p>
          <a:p>
            <a:r>
              <a:rPr lang="tr-TR" sz="2400" dirty="0">
                <a:solidFill>
                  <a:schemeClr val="tx1"/>
                </a:solidFill>
                <a:latin typeface="Calibri" panose="020F0502020204030204" pitchFamily="34" charset="0"/>
              </a:rPr>
              <a:t>Seminer ve Konferanslar</a:t>
            </a:r>
          </a:p>
          <a:p>
            <a:r>
              <a:rPr lang="tr-TR" sz="2400" dirty="0">
                <a:solidFill>
                  <a:schemeClr val="tx1"/>
                </a:solidFill>
                <a:latin typeface="Calibri" panose="020F0502020204030204" pitchFamily="34" charset="0"/>
              </a:rPr>
              <a:t>İşveren Hizmetleri</a:t>
            </a:r>
          </a:p>
          <a:p>
            <a:r>
              <a:rPr lang="tr-TR" sz="2400" dirty="0">
                <a:latin typeface="Calibri" panose="020F0502020204030204" pitchFamily="34" charset="0"/>
              </a:rPr>
              <a:t>Seçmeli Dersler</a:t>
            </a:r>
          </a:p>
          <a:p>
            <a:r>
              <a:rPr lang="tr-TR" sz="2400" dirty="0">
                <a:latin typeface="Calibri" panose="020F0502020204030204" pitchFamily="34" charset="0"/>
              </a:rPr>
              <a:t>Adana İş Kulübü ile Yapılan Etkinlikler</a:t>
            </a:r>
          </a:p>
          <a:p>
            <a:pPr marL="0" indent="0">
              <a:buNone/>
            </a:pPr>
            <a:endParaRPr lang="tr-TR" sz="2400" dirty="0">
              <a:solidFill>
                <a:schemeClr val="tx1"/>
              </a:solidFill>
              <a:latin typeface="Calibri" panose="020F0502020204030204" pitchFamily="34" charset="0"/>
            </a:endParaRPr>
          </a:p>
        </p:txBody>
      </p:sp>
      <p:pic>
        <p:nvPicPr>
          <p:cNvPr id="4" name="İçerik Yer Tutucusu 4">
            <a:extLst>
              <a:ext uri="{FF2B5EF4-FFF2-40B4-BE49-F238E27FC236}">
                <a16:creationId xmlns:a16="http://schemas.microsoft.com/office/drawing/2014/main" id="{F0F20D0D-A6A3-4AA4-B333-54AB5E3C0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287" y="1470250"/>
            <a:ext cx="5552659" cy="4154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144919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9846B1-C639-4342-AF5B-33B8D18EC570}"/>
              </a:ext>
            </a:extLst>
          </p:cNvPr>
          <p:cNvSpPr>
            <a:spLocks noGrp="1"/>
          </p:cNvSpPr>
          <p:nvPr>
            <p:ph type="title"/>
          </p:nvPr>
        </p:nvSpPr>
        <p:spPr>
          <a:xfrm>
            <a:off x="446314" y="-23607"/>
            <a:ext cx="10515600" cy="1325563"/>
          </a:xfrm>
        </p:spPr>
        <p:txBody>
          <a:bodyPr/>
          <a:lstStyle/>
          <a:p>
            <a:r>
              <a:rPr lang="tr-TR" b="1" dirty="0"/>
              <a:t>Bireysel Kariyer Danışmanlığı</a:t>
            </a:r>
            <a:endParaRPr lang="en-US" b="1" dirty="0"/>
          </a:p>
        </p:txBody>
      </p:sp>
      <p:sp>
        <p:nvSpPr>
          <p:cNvPr id="3" name="İçerik Yer Tutucusu 2">
            <a:extLst>
              <a:ext uri="{FF2B5EF4-FFF2-40B4-BE49-F238E27FC236}">
                <a16:creationId xmlns:a16="http://schemas.microsoft.com/office/drawing/2014/main" id="{E63EECD7-5E93-469B-9C03-AAFA2480DB0D}"/>
              </a:ext>
            </a:extLst>
          </p:cNvPr>
          <p:cNvSpPr>
            <a:spLocks noGrp="1"/>
          </p:cNvSpPr>
          <p:nvPr>
            <p:ph idx="1"/>
          </p:nvPr>
        </p:nvSpPr>
        <p:spPr>
          <a:xfrm>
            <a:off x="446314" y="1368760"/>
            <a:ext cx="6246412" cy="5123320"/>
          </a:xfrm>
        </p:spPr>
        <p:txBody>
          <a:bodyPr>
            <a:normAutofit/>
          </a:bodyPr>
          <a:lstStyle/>
          <a:p>
            <a:pPr marL="0" indent="0">
              <a:buNone/>
            </a:pPr>
            <a:r>
              <a:rPr lang="tr-TR" sz="2400" dirty="0">
                <a:solidFill>
                  <a:schemeClr val="tx1"/>
                </a:solidFill>
                <a:latin typeface="Calibri" panose="020F0502020204030204" pitchFamily="34" charset="0"/>
              </a:rPr>
              <a:t>Kariyer merkezimizde, </a:t>
            </a:r>
          </a:p>
          <a:p>
            <a:pPr marL="0" indent="0">
              <a:buNone/>
            </a:pPr>
            <a:r>
              <a:rPr lang="tr-TR" sz="2400" dirty="0">
                <a:solidFill>
                  <a:schemeClr val="tx1"/>
                </a:solidFill>
                <a:latin typeface="Calibri" panose="020F0502020204030204" pitchFamily="34" charset="0"/>
              </a:rPr>
              <a:t>öğrenci ve mezunlarımızın kariyer planlamalarına yardımcı olmak ve yaşadıkları kariyer sorunlarının çözümüne ilişkin destek sunmak amacı ile bireysel kariyer danışmanlığı hizmeti sunulmaktadır. </a:t>
            </a:r>
          </a:p>
          <a:p>
            <a:pPr marL="0" indent="0">
              <a:buNone/>
            </a:pPr>
            <a:r>
              <a:rPr lang="tr-TR" sz="2400" dirty="0">
                <a:solidFill>
                  <a:schemeClr val="tx1"/>
                </a:solidFill>
                <a:latin typeface="Calibri" panose="020F0502020204030204" pitchFamily="34" charset="0"/>
              </a:rPr>
              <a:t>Bu hizmetten yararlanabilmek için </a:t>
            </a:r>
            <a:r>
              <a:rPr lang="tr-TR" sz="2400" b="1" dirty="0">
                <a:solidFill>
                  <a:schemeClr val="accent6">
                    <a:lumMod val="50000"/>
                  </a:schemeClr>
                </a:solidFill>
                <a:latin typeface="Calibri" panose="020F0502020204030204" pitchFamily="34" charset="0"/>
              </a:rPr>
              <a:t>www.yetenekkapisi.org </a:t>
            </a:r>
            <a:r>
              <a:rPr lang="tr-TR" sz="2400" dirty="0">
                <a:solidFill>
                  <a:schemeClr val="tx1"/>
                </a:solidFill>
                <a:latin typeface="Calibri" panose="020F0502020204030204" pitchFamily="34" charset="0"/>
              </a:rPr>
              <a:t>sitesinden bireysel kariyer danışmanlığı randevusu oluşturabilirsiniz. </a:t>
            </a:r>
            <a:endParaRPr lang="en-US" sz="2400" dirty="0">
              <a:solidFill>
                <a:schemeClr val="tx1"/>
              </a:solidFill>
              <a:latin typeface="Calibri" panose="020F0502020204030204" pitchFamily="34" charset="0"/>
            </a:endParaRPr>
          </a:p>
        </p:txBody>
      </p:sp>
      <p:pic>
        <p:nvPicPr>
          <p:cNvPr id="6" name="Resim 5">
            <a:extLst>
              <a:ext uri="{FF2B5EF4-FFF2-40B4-BE49-F238E27FC236}">
                <a16:creationId xmlns:a16="http://schemas.microsoft.com/office/drawing/2014/main" id="{8CAAA2CA-A8A2-451B-B25E-BDFC743CA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9214" y="1580148"/>
            <a:ext cx="5442786" cy="3697703"/>
          </a:xfrm>
          <a:prstGeom prst="ellipse">
            <a:avLst/>
          </a:prstGeom>
          <a:ln>
            <a:noFill/>
          </a:ln>
          <a:effectLst>
            <a:softEdge rad="112500"/>
          </a:effectLst>
        </p:spPr>
      </p:pic>
      <p:pic>
        <p:nvPicPr>
          <p:cNvPr id="7" name="Resim 6"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75888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BF2F18-2191-4364-88D0-EB985A0D01B4}"/>
              </a:ext>
            </a:extLst>
          </p:cNvPr>
          <p:cNvSpPr>
            <a:spLocks noGrp="1"/>
          </p:cNvSpPr>
          <p:nvPr>
            <p:ph type="title"/>
          </p:nvPr>
        </p:nvSpPr>
        <p:spPr>
          <a:xfrm>
            <a:off x="635000" y="-23607"/>
            <a:ext cx="10515600" cy="1325563"/>
          </a:xfrm>
        </p:spPr>
        <p:txBody>
          <a:bodyPr/>
          <a:lstStyle/>
          <a:p>
            <a:r>
              <a:rPr lang="tr-TR" b="1" dirty="0"/>
              <a:t>Grup Rehberliği Çalışmaları</a:t>
            </a:r>
            <a:endParaRPr lang="en-US" b="1" dirty="0"/>
          </a:p>
        </p:txBody>
      </p:sp>
      <p:sp>
        <p:nvSpPr>
          <p:cNvPr id="3" name="İçerik Yer Tutucusu 2">
            <a:extLst>
              <a:ext uri="{FF2B5EF4-FFF2-40B4-BE49-F238E27FC236}">
                <a16:creationId xmlns:a16="http://schemas.microsoft.com/office/drawing/2014/main" id="{2ADE4FBE-E32B-46D7-89B3-B99426C1DFDA}"/>
              </a:ext>
            </a:extLst>
          </p:cNvPr>
          <p:cNvSpPr>
            <a:spLocks noGrp="1"/>
          </p:cNvSpPr>
          <p:nvPr>
            <p:ph idx="1"/>
          </p:nvPr>
        </p:nvSpPr>
        <p:spPr>
          <a:xfrm>
            <a:off x="590843" y="1393371"/>
            <a:ext cx="6578583" cy="4381242"/>
          </a:xfrm>
        </p:spPr>
        <p:txBody>
          <a:bodyPr>
            <a:normAutofit/>
          </a:bodyPr>
          <a:lstStyle/>
          <a:p>
            <a:pPr marL="0" indent="0">
              <a:buNone/>
            </a:pPr>
            <a:r>
              <a:rPr lang="tr-TR" sz="2400" dirty="0">
                <a:solidFill>
                  <a:schemeClr val="tx1"/>
                </a:solidFill>
                <a:latin typeface="Calibri" panose="020F0502020204030204" pitchFamily="34" charset="0"/>
              </a:rPr>
              <a:t>Kariyer merkezimizde</a:t>
            </a:r>
          </a:p>
          <a:p>
            <a:pPr marL="0" indent="0">
              <a:buNone/>
            </a:pPr>
            <a:r>
              <a:rPr lang="tr-TR" sz="2400" dirty="0">
                <a:solidFill>
                  <a:schemeClr val="tx1"/>
                </a:solidFill>
                <a:latin typeface="Calibri" panose="020F0502020204030204" pitchFamily="34" charset="0"/>
              </a:rPr>
              <a:t>öğrencilerimizin kişilik özelliklerini, ilgilerini, yeteneklerini ve beklentilerini tanımalarına, seçeneklerini fark etmelerine ve uygun karar verme stratejileri geliştirebilmelerine yardımcı olmak amacı ile grup rehberliği çalışmaları yürütülmektedir.</a:t>
            </a:r>
          </a:p>
          <a:p>
            <a:pPr marL="0" indent="0">
              <a:buNone/>
            </a:pPr>
            <a:r>
              <a:rPr lang="tr-TR" sz="2400" dirty="0">
                <a:solidFill>
                  <a:schemeClr val="tx1"/>
                </a:solidFill>
                <a:latin typeface="Calibri" panose="020F0502020204030204" pitchFamily="34" charset="0"/>
              </a:rPr>
              <a:t>Bu hizmetten yararlanabilmek için </a:t>
            </a:r>
            <a:r>
              <a:rPr lang="tr-TR" sz="2400" b="1" dirty="0">
                <a:solidFill>
                  <a:schemeClr val="accent6">
                    <a:lumMod val="50000"/>
                  </a:schemeClr>
                </a:solidFill>
                <a:latin typeface="Calibri" panose="020F0502020204030204" pitchFamily="34" charset="0"/>
              </a:rPr>
              <a:t>www.yetenekkapisi.org </a:t>
            </a:r>
            <a:r>
              <a:rPr lang="tr-TR" sz="2400" dirty="0">
                <a:solidFill>
                  <a:schemeClr val="tx1"/>
                </a:solidFill>
                <a:latin typeface="Calibri" panose="020F0502020204030204" pitchFamily="34" charset="0"/>
              </a:rPr>
              <a:t>sitesinden etkinlik duyurularını takip edebilir ve katılım başvurusunda bulunabilirsiniz. </a:t>
            </a:r>
            <a:endParaRPr lang="en-US" sz="2400" dirty="0">
              <a:solidFill>
                <a:schemeClr val="tx1"/>
              </a:solidFill>
              <a:latin typeface="Calibri" panose="020F0502020204030204" pitchFamily="34" charset="0"/>
            </a:endParaRPr>
          </a:p>
          <a:p>
            <a:pPr marL="0" indent="0" algn="just">
              <a:buNone/>
            </a:pPr>
            <a:endParaRPr lang="en-US" sz="2400" dirty="0">
              <a:solidFill>
                <a:schemeClr val="tx1"/>
              </a:solidFill>
              <a:latin typeface="Calibri" panose="020F0502020204030204" pitchFamily="34" charset="0"/>
            </a:endParaRPr>
          </a:p>
        </p:txBody>
      </p:sp>
      <p:pic>
        <p:nvPicPr>
          <p:cNvPr id="5" name="Resim 4">
            <a:extLst>
              <a:ext uri="{FF2B5EF4-FFF2-40B4-BE49-F238E27FC236}">
                <a16:creationId xmlns:a16="http://schemas.microsoft.com/office/drawing/2014/main" id="{D58E33E2-5102-4584-A628-981F0A5DAF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718" r="5486"/>
          <a:stretch/>
        </p:blipFill>
        <p:spPr>
          <a:xfrm>
            <a:off x="7336785" y="1792581"/>
            <a:ext cx="4855215" cy="3582821"/>
          </a:xfrm>
          <a:prstGeom prst="rect">
            <a:avLst/>
          </a:prstGeom>
        </p:spPr>
      </p:pic>
      <p:pic>
        <p:nvPicPr>
          <p:cNvPr id="6" name="Resim 5" descr="C:\Users\seda01\AppData\Local\Microsoft\Windows\INetCache\Content.Word\logo kapaum.png">
            <a:extLst>
              <a:ext uri="{FF2B5EF4-FFF2-40B4-BE49-F238E27FC236}">
                <a16:creationId xmlns:a16="http://schemas.microsoft.com/office/drawing/2014/main" id="{1CB69FCD-13E2-44D0-9321-53691BBC71F7}"/>
              </a:ext>
            </a:extLst>
          </p:cNvPr>
          <p:cNvPicPr/>
          <p:nvPr/>
        </p:nvPicPr>
        <p:blipFill>
          <a:blip r:embed="rId3"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338214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ABE588-28DC-4FF9-AD80-AAA8BF99D727}"/>
              </a:ext>
            </a:extLst>
          </p:cNvPr>
          <p:cNvSpPr>
            <a:spLocks noGrp="1"/>
          </p:cNvSpPr>
          <p:nvPr>
            <p:ph type="title"/>
          </p:nvPr>
        </p:nvSpPr>
        <p:spPr>
          <a:xfrm>
            <a:off x="838200" y="-32443"/>
            <a:ext cx="10515600" cy="1325563"/>
          </a:xfrm>
        </p:spPr>
        <p:txBody>
          <a:bodyPr/>
          <a:lstStyle/>
          <a:p>
            <a:r>
              <a:rPr lang="tr-TR" b="1" dirty="0"/>
              <a:t>Eğitim ve Atölyeler</a:t>
            </a:r>
            <a:endParaRPr lang="en-US" b="1" dirty="0"/>
          </a:p>
        </p:txBody>
      </p:sp>
      <p:sp>
        <p:nvSpPr>
          <p:cNvPr id="3" name="İçerik Yer Tutucusu 2">
            <a:extLst>
              <a:ext uri="{FF2B5EF4-FFF2-40B4-BE49-F238E27FC236}">
                <a16:creationId xmlns:a16="http://schemas.microsoft.com/office/drawing/2014/main" id="{CC8FBE30-FF29-43F5-9081-3F7AE78A6742}"/>
              </a:ext>
            </a:extLst>
          </p:cNvPr>
          <p:cNvSpPr>
            <a:spLocks noGrp="1"/>
          </p:cNvSpPr>
          <p:nvPr>
            <p:ph idx="1"/>
          </p:nvPr>
        </p:nvSpPr>
        <p:spPr>
          <a:xfrm>
            <a:off x="270549" y="1292425"/>
            <a:ext cx="6090494" cy="3809661"/>
          </a:xfrm>
        </p:spPr>
        <p:txBody>
          <a:bodyPr>
            <a:normAutofit/>
          </a:bodyPr>
          <a:lstStyle/>
          <a:p>
            <a:pPr marL="0" indent="0">
              <a:buNone/>
            </a:pPr>
            <a:r>
              <a:rPr lang="tr-TR" sz="2400" dirty="0">
                <a:solidFill>
                  <a:schemeClr val="tx1"/>
                </a:solidFill>
                <a:latin typeface="Calibri" panose="020F0502020204030204" pitchFamily="34" charset="0"/>
              </a:rPr>
              <a:t>Kariyer merkezimizde</a:t>
            </a:r>
          </a:p>
          <a:p>
            <a:pPr marL="0" indent="0">
              <a:buNone/>
            </a:pPr>
            <a:r>
              <a:rPr lang="tr-TR" sz="2400" dirty="0">
                <a:solidFill>
                  <a:schemeClr val="tx1"/>
                </a:solidFill>
                <a:latin typeface="Calibri" panose="020F0502020204030204" pitchFamily="34" charset="0"/>
              </a:rPr>
              <a:t>öğrenci ve mezunlarımıza yönelik CV hazırlama, mülakat teknikleri, hedef belirleme, ağ oluşturma, planlama yapma gibi iş yaşamına hazırlık niteliğinde olan eğitim ve atölye çalışmaları düzenlenmektedir.</a:t>
            </a:r>
          </a:p>
          <a:p>
            <a:pPr marL="0" indent="0">
              <a:buNone/>
            </a:pPr>
            <a:r>
              <a:rPr lang="tr-TR" sz="2400" dirty="0">
                <a:solidFill>
                  <a:schemeClr val="tx1"/>
                </a:solidFill>
                <a:latin typeface="Calibri" panose="020F0502020204030204" pitchFamily="34" charset="0"/>
              </a:rPr>
              <a:t>Bu hizmetlerden yararlanabilmek için </a:t>
            </a:r>
            <a:r>
              <a:rPr lang="tr-TR" sz="240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www.yetenekkapisi.org</a:t>
            </a:r>
            <a:r>
              <a:rPr lang="tr-TR" sz="2400" dirty="0">
                <a:solidFill>
                  <a:schemeClr val="tx1"/>
                </a:solidFill>
                <a:latin typeface="Calibri" panose="020F0502020204030204" pitchFamily="34" charset="0"/>
              </a:rPr>
              <a:t> sitesinden etkinlik duyurularını takip edebilir ve katılım başvurusunda bulunabilirsiniz. </a:t>
            </a:r>
            <a:endParaRPr lang="en-US" sz="2400" dirty="0">
              <a:solidFill>
                <a:schemeClr val="tx1"/>
              </a:solidFill>
              <a:latin typeface="Calibri" panose="020F0502020204030204" pitchFamily="34" charset="0"/>
            </a:endParaRPr>
          </a:p>
          <a:p>
            <a:pPr marL="0" indent="0" algn="just">
              <a:buNone/>
            </a:pPr>
            <a:endParaRPr lang="en-US" sz="2400" dirty="0">
              <a:solidFill>
                <a:schemeClr val="tx1"/>
              </a:solidFill>
              <a:latin typeface="Calibri" panose="020F0502020204030204" pitchFamily="34" charset="0"/>
            </a:endParaRPr>
          </a:p>
        </p:txBody>
      </p:sp>
      <p:pic>
        <p:nvPicPr>
          <p:cNvPr id="6" name="Resim 5">
            <a:extLst>
              <a:ext uri="{FF2B5EF4-FFF2-40B4-BE49-F238E27FC236}">
                <a16:creationId xmlns:a16="http://schemas.microsoft.com/office/drawing/2014/main" id="{3D0F34EE-233E-4B84-B749-096ED9B507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51"/>
          <a:stretch/>
        </p:blipFill>
        <p:spPr>
          <a:xfrm>
            <a:off x="6634339" y="1383619"/>
            <a:ext cx="5557661" cy="3082364"/>
          </a:xfrm>
          <a:prstGeom prst="rect">
            <a:avLst/>
          </a:prstGeom>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4"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137362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DFAA32-24F8-4EEF-B374-52EAB41CA01F}"/>
              </a:ext>
            </a:extLst>
          </p:cNvPr>
          <p:cNvSpPr>
            <a:spLocks noGrp="1"/>
          </p:cNvSpPr>
          <p:nvPr>
            <p:ph type="title"/>
          </p:nvPr>
        </p:nvSpPr>
        <p:spPr>
          <a:xfrm>
            <a:off x="838200" y="-24756"/>
            <a:ext cx="10515600" cy="1325563"/>
          </a:xfrm>
        </p:spPr>
        <p:txBody>
          <a:bodyPr/>
          <a:lstStyle/>
          <a:p>
            <a:r>
              <a:rPr lang="tr-TR" b="1" dirty="0"/>
              <a:t>Kariyer Fuarları</a:t>
            </a:r>
            <a:endParaRPr lang="en-US" b="1" dirty="0"/>
          </a:p>
        </p:txBody>
      </p:sp>
      <p:sp>
        <p:nvSpPr>
          <p:cNvPr id="3" name="İçerik Yer Tutucusu 2">
            <a:extLst>
              <a:ext uri="{FF2B5EF4-FFF2-40B4-BE49-F238E27FC236}">
                <a16:creationId xmlns:a16="http://schemas.microsoft.com/office/drawing/2014/main" id="{99379FA4-4CEC-4A75-99A5-D8ECF68D8CD2}"/>
              </a:ext>
            </a:extLst>
          </p:cNvPr>
          <p:cNvSpPr>
            <a:spLocks noGrp="1"/>
          </p:cNvSpPr>
          <p:nvPr>
            <p:ph idx="1"/>
          </p:nvPr>
        </p:nvSpPr>
        <p:spPr>
          <a:xfrm>
            <a:off x="342518" y="1425274"/>
            <a:ext cx="6084786" cy="4286757"/>
          </a:xfrm>
        </p:spPr>
        <p:txBody>
          <a:bodyPr>
            <a:normAutofit/>
          </a:bodyPr>
          <a:lstStyle/>
          <a:p>
            <a:pPr marL="0" indent="0" algn="just">
              <a:buNone/>
            </a:pPr>
            <a:r>
              <a:rPr lang="tr-TR" sz="2400" dirty="0">
                <a:solidFill>
                  <a:schemeClr val="tx1"/>
                </a:solidFill>
                <a:latin typeface="Calibri" panose="020F0502020204030204" pitchFamily="34" charset="0"/>
              </a:rPr>
              <a:t>Kariyer merkezimiz, </a:t>
            </a:r>
          </a:p>
          <a:p>
            <a:pPr marL="0" indent="0" algn="just">
              <a:buNone/>
            </a:pPr>
            <a:r>
              <a:rPr lang="tr-TR" sz="2400" dirty="0">
                <a:solidFill>
                  <a:schemeClr val="tx1"/>
                </a:solidFill>
                <a:latin typeface="Calibri" panose="020F0502020204030204" pitchFamily="34" charset="0"/>
              </a:rPr>
              <a:t>kamu ve özel sektörden firmaların katılımı ile öğrenci ve mezunlarımızın iş piyasası ile doğrudan bir araya gelmesine olanak sağlayan, gerçek iş ve staj görüşmelerinin gerçekleştiği, çok sayıda eğitim ve atölye çalışmalarının olduğu kariyer fuarları organize etmektedir. </a:t>
            </a:r>
          </a:p>
          <a:p>
            <a:pPr marL="0" indent="0">
              <a:buNone/>
            </a:pPr>
            <a:r>
              <a:rPr lang="tr-TR" sz="2400" dirty="0">
                <a:solidFill>
                  <a:schemeClr val="tx1"/>
                </a:solidFill>
                <a:latin typeface="Calibri" panose="020F0502020204030204" pitchFamily="34" charset="0"/>
              </a:rPr>
              <a:t>Bu fuarlardan haberdar olmak ve fuarlara katılım sağlamak </a:t>
            </a:r>
            <a:r>
              <a:rPr lang="tr-TR" sz="240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www.yetenekkapisi.org</a:t>
            </a:r>
            <a:r>
              <a:rPr lang="tr-TR" sz="2400" dirty="0">
                <a:solidFill>
                  <a:schemeClr val="tx1"/>
                </a:solidFill>
                <a:latin typeface="Calibri" panose="020F0502020204030204" pitchFamily="34" charset="0"/>
              </a:rPr>
              <a:t> sitesinden etkinlik duyurularını takip edebilir ve katılım başvurusunda bulunabilirsiniz. </a:t>
            </a:r>
            <a:endParaRPr lang="en-US" sz="2400" dirty="0">
              <a:solidFill>
                <a:schemeClr val="tx1"/>
              </a:solidFill>
              <a:latin typeface="Calibri" panose="020F0502020204030204" pitchFamily="34" charset="0"/>
            </a:endParaRPr>
          </a:p>
        </p:txBody>
      </p:sp>
      <p:pic>
        <p:nvPicPr>
          <p:cNvPr id="7" name="Resim 6">
            <a:extLst>
              <a:ext uri="{FF2B5EF4-FFF2-40B4-BE49-F238E27FC236}">
                <a16:creationId xmlns:a16="http://schemas.microsoft.com/office/drawing/2014/main" id="{C32DF1A8-A66D-4FEB-9740-9728A680D1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128" b="37231"/>
          <a:stretch/>
        </p:blipFill>
        <p:spPr>
          <a:xfrm>
            <a:off x="7000703" y="1816513"/>
            <a:ext cx="5191297" cy="3073539"/>
          </a:xfrm>
          <a:prstGeom prst="rect">
            <a:avLst/>
          </a:prstGeom>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4"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337520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ED01903-68BF-4861-B602-FB86DB7E5A24}"/>
              </a:ext>
            </a:extLst>
          </p:cNvPr>
          <p:cNvSpPr>
            <a:spLocks noGrp="1"/>
          </p:cNvSpPr>
          <p:nvPr>
            <p:ph type="title"/>
          </p:nvPr>
        </p:nvSpPr>
        <p:spPr>
          <a:xfrm>
            <a:off x="685663" y="13113"/>
            <a:ext cx="10515600" cy="1325563"/>
          </a:xfrm>
        </p:spPr>
        <p:txBody>
          <a:bodyPr/>
          <a:lstStyle/>
          <a:p>
            <a:r>
              <a:rPr lang="tr-TR" b="1" dirty="0"/>
              <a:t>Seminer ve Konferanslar</a:t>
            </a:r>
            <a:endParaRPr lang="en-US" b="1" dirty="0"/>
          </a:p>
        </p:txBody>
      </p:sp>
      <p:sp>
        <p:nvSpPr>
          <p:cNvPr id="4" name="İçerik Yer Tutucusu 2">
            <a:extLst>
              <a:ext uri="{FF2B5EF4-FFF2-40B4-BE49-F238E27FC236}">
                <a16:creationId xmlns:a16="http://schemas.microsoft.com/office/drawing/2014/main" id="{5123A368-4576-4BD5-AD35-8109E78EB380}"/>
              </a:ext>
            </a:extLst>
          </p:cNvPr>
          <p:cNvSpPr txBox="1">
            <a:spLocks/>
          </p:cNvSpPr>
          <p:nvPr/>
        </p:nvSpPr>
        <p:spPr>
          <a:xfrm>
            <a:off x="322194" y="1235034"/>
            <a:ext cx="6488569" cy="4806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400" dirty="0">
                <a:latin typeface="Calibri" panose="020F0502020204030204" pitchFamily="34" charset="0"/>
              </a:rPr>
              <a:t>Kariyer merkezimiz, </a:t>
            </a:r>
          </a:p>
          <a:p>
            <a:pPr marL="0" indent="0">
              <a:buFont typeface="Arial" panose="020B0604020202020204" pitchFamily="34" charset="0"/>
              <a:buNone/>
            </a:pPr>
            <a:r>
              <a:rPr lang="tr-TR" sz="2400" dirty="0">
                <a:latin typeface="Calibri" panose="020F0502020204030204" pitchFamily="34" charset="0"/>
              </a:rPr>
              <a:t>öğrenci ve mezunlarımızın kariyer gelişimine olumlu katkısı olacak, ufuk açıcı ve ilham verici seminer ve konferanslar organize etmektedir. Akademiden, iş hayatından ve birçok farklı sektörden başarı öyküleri ve tecrübelerin aktarıldığı bu çalışmalar, katılımcılara değerli farkındalıklar sunmaktadır.</a:t>
            </a:r>
          </a:p>
          <a:p>
            <a:pPr marL="0" indent="0">
              <a:buFont typeface="Arial" panose="020B0604020202020204" pitchFamily="34" charset="0"/>
              <a:buNone/>
            </a:pPr>
            <a:r>
              <a:rPr lang="tr-TR" sz="2400" dirty="0">
                <a:latin typeface="Calibri" panose="020F0502020204030204" pitchFamily="34" charset="0"/>
              </a:rPr>
              <a:t>Bu etkinliklerden haberdar olmak ve katılım sağlamak </a:t>
            </a:r>
            <a:r>
              <a:rPr lang="tr-TR" sz="2400" dirty="0">
                <a:latin typeface="Calibri" panose="020F0502020204030204" pitchFamily="34" charset="0"/>
                <a:hlinkClick r:id="rId2">
                  <a:extLst>
                    <a:ext uri="{A12FA001-AC4F-418D-AE19-62706E023703}">
                      <ahyp:hlinkClr xmlns:ahyp="http://schemas.microsoft.com/office/drawing/2018/hyperlinkcolor" val="tx"/>
                    </a:ext>
                  </a:extLst>
                </a:hlinkClick>
              </a:rPr>
              <a:t>www.yetenekkapisi.org</a:t>
            </a:r>
            <a:r>
              <a:rPr lang="tr-TR" sz="2400" dirty="0">
                <a:latin typeface="Calibri" panose="020F0502020204030204" pitchFamily="34" charset="0"/>
              </a:rPr>
              <a:t> sitesinden etkinlik duyurularını takip edebilir ve katılım başvurusunda bulunabilirsiniz. </a:t>
            </a:r>
            <a:endParaRPr lang="en-US" sz="2400" dirty="0">
              <a:latin typeface="Calibri" panose="020F0502020204030204" pitchFamily="34" charset="0"/>
            </a:endParaRPr>
          </a:p>
        </p:txBody>
      </p:sp>
      <p:pic>
        <p:nvPicPr>
          <p:cNvPr id="11" name="İçerik Yer Tutucusu 10">
            <a:extLst>
              <a:ext uri="{FF2B5EF4-FFF2-40B4-BE49-F238E27FC236}">
                <a16:creationId xmlns:a16="http://schemas.microsoft.com/office/drawing/2014/main" id="{57FFD508-B4D1-454E-97DE-55F132D79D2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4163" b="23437"/>
          <a:stretch/>
        </p:blipFill>
        <p:spPr>
          <a:xfrm>
            <a:off x="7023653" y="1746548"/>
            <a:ext cx="5168348" cy="2772443"/>
          </a:xfrm>
          <a:prstGeom prst="rect">
            <a:avLst/>
          </a:prstGeom>
          <a:ln>
            <a:noFill/>
          </a:ln>
          <a:effectLst>
            <a:softEdge rad="112500"/>
          </a:effectLst>
        </p:spPr>
      </p:pic>
      <p:pic>
        <p:nvPicPr>
          <p:cNvPr id="5" name="Resim 4" descr="C:\Users\seda01\AppData\Local\Microsoft\Windows\INetCache\Content.Word\logo kapaum.png">
            <a:extLst>
              <a:ext uri="{FF2B5EF4-FFF2-40B4-BE49-F238E27FC236}">
                <a16:creationId xmlns:a16="http://schemas.microsoft.com/office/drawing/2014/main" id="{40E8F364-C41E-4D4E-BF68-49DBDB76CB69}"/>
              </a:ext>
            </a:extLst>
          </p:cNvPr>
          <p:cNvPicPr/>
          <p:nvPr/>
        </p:nvPicPr>
        <p:blipFill>
          <a:blip r:embed="rId4" cstate="print"/>
          <a:srcRect/>
          <a:stretch>
            <a:fillRect/>
          </a:stretch>
        </p:blipFill>
        <p:spPr bwMode="auto">
          <a:xfrm>
            <a:off x="11201263" y="58056"/>
            <a:ext cx="776245" cy="740229"/>
          </a:xfrm>
          <a:prstGeom prst="rect">
            <a:avLst/>
          </a:prstGeom>
          <a:noFill/>
          <a:ln w="9525">
            <a:noFill/>
            <a:miter lim="800000"/>
            <a:headEnd/>
            <a:tailEnd/>
          </a:ln>
        </p:spPr>
      </p:pic>
    </p:spTree>
    <p:extLst>
      <p:ext uri="{BB962C8B-B14F-4D97-AF65-F5344CB8AC3E}">
        <p14:creationId xmlns:p14="http://schemas.microsoft.com/office/powerpoint/2010/main" val="1656660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49D4CE99B5AD543B1279803DDFEE6D2" ma:contentTypeVersion="2" ma:contentTypeDescription="Yeni belge oluşturun." ma:contentTypeScope="" ma:versionID="d721fef40f769be7bef4897d85484d70">
  <xsd:schema xmlns:xsd="http://www.w3.org/2001/XMLSchema" xmlns:xs="http://www.w3.org/2001/XMLSchema" xmlns:p="http://schemas.microsoft.com/office/2006/metadata/properties" xmlns:ns2="4022fd76-da19-4aa4-8008-a3e4e2ce3eae" targetNamespace="http://schemas.microsoft.com/office/2006/metadata/properties" ma:root="true" ma:fieldsID="ab09939a5a01e7d94cefd5cae578ad38" ns2:_="">
    <xsd:import namespace="4022fd76-da19-4aa4-8008-a3e4e2ce3e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2fd76-da19-4aa4-8008-a3e4e2ce3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39E268-9C30-42F5-9E38-6993707EA9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2fd76-da19-4aa4-8008-a3e4e2ce3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200228-9D1C-499E-99C0-C06AAC8081F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65CCB37-15CA-4574-BA32-6AEA75CC44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242</TotalTime>
  <Words>722</Words>
  <Application>Microsoft Office PowerPoint</Application>
  <PresentationFormat>Geniş ekran</PresentationFormat>
  <Paragraphs>82</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Office Theme</vt:lpstr>
      <vt:lpstr> KARİYER PLANLAMA ARAŞTIRMA VE UYGULAMA MERKEZİ</vt:lpstr>
      <vt:lpstr>Kariyer Merkezin Amacı Nedir?</vt:lpstr>
      <vt:lpstr>Kariyer Merkezinin Konumu Neresidir?</vt:lpstr>
      <vt:lpstr>Kariyer Merkezinin Faaliyetleri Nelerdir?</vt:lpstr>
      <vt:lpstr>Bireysel Kariyer Danışmanlığı</vt:lpstr>
      <vt:lpstr>Grup Rehberliği Çalışmaları</vt:lpstr>
      <vt:lpstr>Eğitim ve Atölyeler</vt:lpstr>
      <vt:lpstr>Kariyer Fuarları</vt:lpstr>
      <vt:lpstr>Seminer ve Konferanslar</vt:lpstr>
      <vt:lpstr>İşveren Hizmetleri</vt:lpstr>
      <vt:lpstr>Seçmeli Dersler</vt:lpstr>
      <vt:lpstr>Adana İş Kulübü ile Yapılan Etkinlikler</vt:lpstr>
      <vt:lpstr>İletişim Bilgileri ve Sosyal Medya Hesapları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Başlığı</dc:title>
  <dc:creator>Cemal Azim Örneksoy</dc:creator>
  <cp:lastModifiedBy>Dr. Öğr. Üyesi Oğuzhan KIRDÖK</cp:lastModifiedBy>
  <cp:revision>23</cp:revision>
  <dcterms:created xsi:type="dcterms:W3CDTF">2022-08-19T10:10:48Z</dcterms:created>
  <dcterms:modified xsi:type="dcterms:W3CDTF">2022-09-02T10:36:19Z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0x010100849D4CE99B5AD543B1279803DDFEE6D2</vt:lpwstr>
  </property>
</Properties>
</file>