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57" r:id="rId4"/>
    <p:sldId id="261" r:id="rId5"/>
    <p:sldId id="262" r:id="rId6"/>
    <p:sldId id="264" r:id="rId7"/>
    <p:sldId id="265" r:id="rId8"/>
    <p:sldId id="266" r:id="rId9"/>
    <p:sldId id="267" r:id="rId10"/>
    <p:sldId id="268" r:id="rId11"/>
    <p:sldId id="269" r:id="rId12"/>
    <p:sldId id="270" r:id="rId13"/>
    <p:sldId id="271" r:id="rId14"/>
    <p:sldId id="279" r:id="rId15"/>
    <p:sldId id="277" r:id="rId16"/>
    <p:sldId id="278" r:id="rId17"/>
    <p:sldId id="260"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40" autoAdjust="0"/>
    <p:restoredTop sz="94660"/>
  </p:normalViewPr>
  <p:slideViewPr>
    <p:cSldViewPr snapToGrid="0">
      <p:cViewPr varScale="1">
        <p:scale>
          <a:sx n="91" d="100"/>
          <a:sy n="91" d="100"/>
        </p:scale>
        <p:origin x="7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39AFB-5117-4D52-8AB0-63F6E4BE1D15}" type="datetimeFigureOut">
              <a:rPr lang="tr-TR" smtClean="0"/>
              <a:t>1.09.2022</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F7143-C9E1-45C4-B8D9-3CA65ED7F25B}" type="slidenum">
              <a:rPr lang="tr-TR" smtClean="0"/>
              <a:t>‹#›</a:t>
            </a:fld>
            <a:endParaRPr lang="tr-TR"/>
          </a:p>
        </p:txBody>
      </p:sp>
    </p:spTree>
    <p:extLst>
      <p:ext uri="{BB962C8B-B14F-4D97-AF65-F5344CB8AC3E}">
        <p14:creationId xmlns:p14="http://schemas.microsoft.com/office/powerpoint/2010/main" val="12075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4543-83FE-24DF-E87A-47CEF1DFEF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FC573C3F-6E52-E72C-EDC3-482ABD4E9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EF97E997-8CAF-544C-0B34-FEEBFF56574E}"/>
              </a:ext>
            </a:extLst>
          </p:cNvPr>
          <p:cNvSpPr>
            <a:spLocks noGrp="1"/>
          </p:cNvSpPr>
          <p:nvPr>
            <p:ph type="dt" sz="half" idx="10"/>
          </p:nvPr>
        </p:nvSpPr>
        <p:spPr/>
        <p:txBody>
          <a:bodyPr/>
          <a:lstStyle/>
          <a:p>
            <a:fld id="{C00FBDC8-831F-4127-8D99-71DEAE9FDEBA}" type="datetime1">
              <a:rPr lang="tr-TR" smtClean="0"/>
              <a:t>1.09.2022</a:t>
            </a:fld>
            <a:endParaRPr lang="tr-TR"/>
          </a:p>
        </p:txBody>
      </p:sp>
      <p:sp>
        <p:nvSpPr>
          <p:cNvPr id="5" name="Footer Placeholder 4">
            <a:extLst>
              <a:ext uri="{FF2B5EF4-FFF2-40B4-BE49-F238E27FC236}">
                <a16:creationId xmlns:a16="http://schemas.microsoft.com/office/drawing/2014/main" id="{CDC3F3FA-F440-7AEE-4B06-A27369A5AD33}"/>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77E02018-046B-823E-92B4-594F8AF1FD64}"/>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111343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2E20-F9EF-CE68-3109-7E97A9773527}"/>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4B41CFB-8C95-3B5E-AE48-A35580CA2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F560254B-EAEF-3948-A741-05D743CC24F1}"/>
              </a:ext>
            </a:extLst>
          </p:cNvPr>
          <p:cNvSpPr>
            <a:spLocks noGrp="1"/>
          </p:cNvSpPr>
          <p:nvPr>
            <p:ph type="dt" sz="half" idx="10"/>
          </p:nvPr>
        </p:nvSpPr>
        <p:spPr/>
        <p:txBody>
          <a:bodyPr/>
          <a:lstStyle/>
          <a:p>
            <a:fld id="{18A1F6F4-DC2E-4B2D-8B92-2AA44017F1D3}" type="datetime1">
              <a:rPr lang="tr-TR" smtClean="0"/>
              <a:t>1.09.2022</a:t>
            </a:fld>
            <a:endParaRPr lang="tr-TR"/>
          </a:p>
        </p:txBody>
      </p:sp>
      <p:sp>
        <p:nvSpPr>
          <p:cNvPr id="5" name="Footer Placeholder 4">
            <a:extLst>
              <a:ext uri="{FF2B5EF4-FFF2-40B4-BE49-F238E27FC236}">
                <a16:creationId xmlns:a16="http://schemas.microsoft.com/office/drawing/2014/main" id="{B8ACBB22-7FC3-1F13-7C6D-522A8DF3E8C6}"/>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BBE5DBB3-BB97-D387-6016-D01AD4D8D7E4}"/>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9795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9F7B6-A045-03B9-BF5E-41F8B64066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0A451C7E-5C67-D868-C4C9-4A51BA1DD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81A77C3C-6CB6-8324-7F1F-5D1E350298BB}"/>
              </a:ext>
            </a:extLst>
          </p:cNvPr>
          <p:cNvSpPr>
            <a:spLocks noGrp="1"/>
          </p:cNvSpPr>
          <p:nvPr>
            <p:ph type="dt" sz="half" idx="10"/>
          </p:nvPr>
        </p:nvSpPr>
        <p:spPr/>
        <p:txBody>
          <a:bodyPr/>
          <a:lstStyle/>
          <a:p>
            <a:fld id="{2C34A491-95A6-404F-A606-0316DA756FC8}" type="datetime1">
              <a:rPr lang="tr-TR" smtClean="0"/>
              <a:t>1.09.2022</a:t>
            </a:fld>
            <a:endParaRPr lang="tr-TR"/>
          </a:p>
        </p:txBody>
      </p:sp>
      <p:sp>
        <p:nvSpPr>
          <p:cNvPr id="5" name="Footer Placeholder 4">
            <a:extLst>
              <a:ext uri="{FF2B5EF4-FFF2-40B4-BE49-F238E27FC236}">
                <a16:creationId xmlns:a16="http://schemas.microsoft.com/office/drawing/2014/main" id="{E206FD8B-70A0-25B4-1BFF-ECA1779B0855}"/>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36298766-12B9-29AF-8216-CA3825E69210}"/>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270372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2AF4-9CB4-B9C4-E9CC-F50A0FDC21FC}"/>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9A3142AA-553A-2D40-51C0-924C74F8C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3B873F9-2015-7D82-9280-FBA48E00D2FF}"/>
              </a:ext>
            </a:extLst>
          </p:cNvPr>
          <p:cNvSpPr>
            <a:spLocks noGrp="1"/>
          </p:cNvSpPr>
          <p:nvPr>
            <p:ph type="dt" sz="half" idx="10"/>
          </p:nvPr>
        </p:nvSpPr>
        <p:spPr/>
        <p:txBody>
          <a:bodyPr/>
          <a:lstStyle/>
          <a:p>
            <a:fld id="{5E511D0D-1AEA-4625-89B6-3BCB2CF99A92}" type="datetime1">
              <a:rPr lang="tr-TR" smtClean="0"/>
              <a:t>1.09.2022</a:t>
            </a:fld>
            <a:endParaRPr lang="tr-TR"/>
          </a:p>
        </p:txBody>
      </p:sp>
      <p:sp>
        <p:nvSpPr>
          <p:cNvPr id="5" name="Footer Placeholder 4">
            <a:extLst>
              <a:ext uri="{FF2B5EF4-FFF2-40B4-BE49-F238E27FC236}">
                <a16:creationId xmlns:a16="http://schemas.microsoft.com/office/drawing/2014/main" id="{685AF80A-D02A-1B28-D1A4-8FDD6674B44A}"/>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E12C01FF-1175-E379-295C-F1B474C033DD}"/>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6489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CFC3-BE7E-DAA3-4861-8B107749EE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6B3B8907-926A-FC1C-D1B6-F19DABAD64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1FB5C8-2934-985E-051D-608B83F3B8F3}"/>
              </a:ext>
            </a:extLst>
          </p:cNvPr>
          <p:cNvSpPr>
            <a:spLocks noGrp="1"/>
          </p:cNvSpPr>
          <p:nvPr>
            <p:ph type="dt" sz="half" idx="10"/>
          </p:nvPr>
        </p:nvSpPr>
        <p:spPr/>
        <p:txBody>
          <a:bodyPr/>
          <a:lstStyle/>
          <a:p>
            <a:fld id="{E2AFC298-6896-4F50-8582-CF3324C9A80B}" type="datetime1">
              <a:rPr lang="tr-TR" smtClean="0"/>
              <a:t>1.09.2022</a:t>
            </a:fld>
            <a:endParaRPr lang="tr-TR"/>
          </a:p>
        </p:txBody>
      </p:sp>
      <p:sp>
        <p:nvSpPr>
          <p:cNvPr id="5" name="Footer Placeholder 4">
            <a:extLst>
              <a:ext uri="{FF2B5EF4-FFF2-40B4-BE49-F238E27FC236}">
                <a16:creationId xmlns:a16="http://schemas.microsoft.com/office/drawing/2014/main" id="{8F26595E-A189-B23F-AB97-05A1E5EA1910}"/>
              </a:ext>
            </a:extLst>
          </p:cNvPr>
          <p:cNvSpPr>
            <a:spLocks noGrp="1"/>
          </p:cNvSpPr>
          <p:nvPr>
            <p:ph type="ftr" sz="quarter" idx="11"/>
          </p:nvPr>
        </p:nvSpPr>
        <p:spPr/>
        <p:txBody>
          <a:bodyPr/>
          <a:lstStyle/>
          <a:p>
            <a:r>
              <a:rPr lang="tr-TR"/>
              <a:t>www.cu.edu.tr</a:t>
            </a:r>
          </a:p>
        </p:txBody>
      </p:sp>
      <p:sp>
        <p:nvSpPr>
          <p:cNvPr id="6" name="Slide Number Placeholder 5">
            <a:extLst>
              <a:ext uri="{FF2B5EF4-FFF2-40B4-BE49-F238E27FC236}">
                <a16:creationId xmlns:a16="http://schemas.microsoft.com/office/drawing/2014/main" id="{420AD9A1-6558-A8B8-5F01-053211060E0E}"/>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3693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F9B2-8AAB-0A12-A164-D30F26D9F69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079E9070-1B24-6441-5424-5F2F63450D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55C09E30-54E6-56F7-95C7-E9AE4AEF4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3E76C5EA-F3D8-C170-35D5-4812FCB2480C}"/>
              </a:ext>
            </a:extLst>
          </p:cNvPr>
          <p:cNvSpPr>
            <a:spLocks noGrp="1"/>
          </p:cNvSpPr>
          <p:nvPr>
            <p:ph type="dt" sz="half" idx="10"/>
          </p:nvPr>
        </p:nvSpPr>
        <p:spPr/>
        <p:txBody>
          <a:bodyPr/>
          <a:lstStyle/>
          <a:p>
            <a:fld id="{15291B97-A71F-4C60-866C-35617AB3FA3B}" type="datetime1">
              <a:rPr lang="tr-TR" smtClean="0"/>
              <a:t>1.09.2022</a:t>
            </a:fld>
            <a:endParaRPr lang="tr-TR"/>
          </a:p>
        </p:txBody>
      </p:sp>
      <p:sp>
        <p:nvSpPr>
          <p:cNvPr id="6" name="Footer Placeholder 5">
            <a:extLst>
              <a:ext uri="{FF2B5EF4-FFF2-40B4-BE49-F238E27FC236}">
                <a16:creationId xmlns:a16="http://schemas.microsoft.com/office/drawing/2014/main" id="{6C2ABB9D-C238-AD52-7BFB-371A74D758B3}"/>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CBB4D829-40B1-E57C-59A8-6BE6D1416A88}"/>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39661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A2AA-C3C4-FA50-E8E7-F25F617B5725}"/>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7822AEFA-38DC-5C66-331D-75FE91768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B291A-8C1D-AC9C-ED39-A58ADDC45A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463DA2BC-51D7-DE1D-9254-C56B758C5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6DEF4-E535-BAEB-5050-D4CDB062B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A07EA745-0215-9252-9A7F-D979AF84FD4B}"/>
              </a:ext>
            </a:extLst>
          </p:cNvPr>
          <p:cNvSpPr>
            <a:spLocks noGrp="1"/>
          </p:cNvSpPr>
          <p:nvPr>
            <p:ph type="dt" sz="half" idx="10"/>
          </p:nvPr>
        </p:nvSpPr>
        <p:spPr/>
        <p:txBody>
          <a:bodyPr/>
          <a:lstStyle/>
          <a:p>
            <a:fld id="{F61C9F25-F92D-46DC-AC55-87DDE1D2DF82}" type="datetime1">
              <a:rPr lang="tr-TR" smtClean="0"/>
              <a:t>1.09.2022</a:t>
            </a:fld>
            <a:endParaRPr lang="tr-TR"/>
          </a:p>
        </p:txBody>
      </p:sp>
      <p:sp>
        <p:nvSpPr>
          <p:cNvPr id="8" name="Footer Placeholder 7">
            <a:extLst>
              <a:ext uri="{FF2B5EF4-FFF2-40B4-BE49-F238E27FC236}">
                <a16:creationId xmlns:a16="http://schemas.microsoft.com/office/drawing/2014/main" id="{F4C4EB86-DB38-921C-191C-50179A015F2A}"/>
              </a:ext>
            </a:extLst>
          </p:cNvPr>
          <p:cNvSpPr>
            <a:spLocks noGrp="1"/>
          </p:cNvSpPr>
          <p:nvPr>
            <p:ph type="ftr" sz="quarter" idx="11"/>
          </p:nvPr>
        </p:nvSpPr>
        <p:spPr/>
        <p:txBody>
          <a:bodyPr/>
          <a:lstStyle/>
          <a:p>
            <a:r>
              <a:rPr lang="tr-TR"/>
              <a:t>www.cu.edu.tr</a:t>
            </a:r>
          </a:p>
        </p:txBody>
      </p:sp>
      <p:sp>
        <p:nvSpPr>
          <p:cNvPr id="9" name="Slide Number Placeholder 8">
            <a:extLst>
              <a:ext uri="{FF2B5EF4-FFF2-40B4-BE49-F238E27FC236}">
                <a16:creationId xmlns:a16="http://schemas.microsoft.com/office/drawing/2014/main" id="{B18B5FD8-95F2-8CD2-BADE-547D59F6D373}"/>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9415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2535-E1C4-6672-8B91-1CA1D6AA561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A9486619-43B5-D75E-C0E0-5F86606CDAA6}"/>
              </a:ext>
            </a:extLst>
          </p:cNvPr>
          <p:cNvSpPr>
            <a:spLocks noGrp="1"/>
          </p:cNvSpPr>
          <p:nvPr>
            <p:ph type="dt" sz="half" idx="10"/>
          </p:nvPr>
        </p:nvSpPr>
        <p:spPr/>
        <p:txBody>
          <a:bodyPr/>
          <a:lstStyle/>
          <a:p>
            <a:fld id="{59AC77D6-72DA-4A07-ABB6-8BB499B2C899}" type="datetime1">
              <a:rPr lang="tr-TR" smtClean="0"/>
              <a:t>1.09.2022</a:t>
            </a:fld>
            <a:endParaRPr lang="tr-TR"/>
          </a:p>
        </p:txBody>
      </p:sp>
      <p:sp>
        <p:nvSpPr>
          <p:cNvPr id="4" name="Footer Placeholder 3">
            <a:extLst>
              <a:ext uri="{FF2B5EF4-FFF2-40B4-BE49-F238E27FC236}">
                <a16:creationId xmlns:a16="http://schemas.microsoft.com/office/drawing/2014/main" id="{0E9614CD-F223-B450-9CCB-0FA618AA00DB}"/>
              </a:ext>
            </a:extLst>
          </p:cNvPr>
          <p:cNvSpPr>
            <a:spLocks noGrp="1"/>
          </p:cNvSpPr>
          <p:nvPr>
            <p:ph type="ftr" sz="quarter" idx="11"/>
          </p:nvPr>
        </p:nvSpPr>
        <p:spPr/>
        <p:txBody>
          <a:bodyPr/>
          <a:lstStyle/>
          <a:p>
            <a:r>
              <a:rPr lang="tr-TR"/>
              <a:t>www.cu.edu.tr</a:t>
            </a:r>
          </a:p>
        </p:txBody>
      </p:sp>
      <p:sp>
        <p:nvSpPr>
          <p:cNvPr id="5" name="Slide Number Placeholder 4">
            <a:extLst>
              <a:ext uri="{FF2B5EF4-FFF2-40B4-BE49-F238E27FC236}">
                <a16:creationId xmlns:a16="http://schemas.microsoft.com/office/drawing/2014/main" id="{D8150DFE-8610-B390-AB25-FDE297468857}"/>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49539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1F6E5-D8D7-C5D1-A1C7-1035837035CC}"/>
              </a:ext>
            </a:extLst>
          </p:cNvPr>
          <p:cNvSpPr>
            <a:spLocks noGrp="1"/>
          </p:cNvSpPr>
          <p:nvPr>
            <p:ph type="dt" sz="half" idx="10"/>
          </p:nvPr>
        </p:nvSpPr>
        <p:spPr/>
        <p:txBody>
          <a:bodyPr/>
          <a:lstStyle/>
          <a:p>
            <a:fld id="{885C9AD8-CF6B-4228-996C-E07C9EFE39A3}" type="datetime1">
              <a:rPr lang="tr-TR" smtClean="0"/>
              <a:t>1.09.2022</a:t>
            </a:fld>
            <a:endParaRPr lang="tr-TR"/>
          </a:p>
        </p:txBody>
      </p:sp>
      <p:sp>
        <p:nvSpPr>
          <p:cNvPr id="3" name="Footer Placeholder 2">
            <a:extLst>
              <a:ext uri="{FF2B5EF4-FFF2-40B4-BE49-F238E27FC236}">
                <a16:creationId xmlns:a16="http://schemas.microsoft.com/office/drawing/2014/main" id="{11F4D934-5DEB-5AC1-0CB0-30A1A04CC41A}"/>
              </a:ext>
            </a:extLst>
          </p:cNvPr>
          <p:cNvSpPr>
            <a:spLocks noGrp="1"/>
          </p:cNvSpPr>
          <p:nvPr>
            <p:ph type="ftr" sz="quarter" idx="11"/>
          </p:nvPr>
        </p:nvSpPr>
        <p:spPr/>
        <p:txBody>
          <a:bodyPr/>
          <a:lstStyle/>
          <a:p>
            <a:r>
              <a:rPr lang="tr-TR"/>
              <a:t>www.cu.edu.tr</a:t>
            </a:r>
          </a:p>
        </p:txBody>
      </p:sp>
      <p:sp>
        <p:nvSpPr>
          <p:cNvPr id="4" name="Slide Number Placeholder 3">
            <a:extLst>
              <a:ext uri="{FF2B5EF4-FFF2-40B4-BE49-F238E27FC236}">
                <a16:creationId xmlns:a16="http://schemas.microsoft.com/office/drawing/2014/main" id="{07B9F210-795C-EB6E-62D8-83CCCDAD198C}"/>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311796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FD9D-A29C-EAD2-8502-027576869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5287CFD-1BD4-44FE-482B-A961895B2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1ED768CC-36E9-BD72-C0DA-1067CBA2A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16843-E613-9F83-2A55-87B9464FECBD}"/>
              </a:ext>
            </a:extLst>
          </p:cNvPr>
          <p:cNvSpPr>
            <a:spLocks noGrp="1"/>
          </p:cNvSpPr>
          <p:nvPr>
            <p:ph type="dt" sz="half" idx="10"/>
          </p:nvPr>
        </p:nvSpPr>
        <p:spPr/>
        <p:txBody>
          <a:bodyPr/>
          <a:lstStyle/>
          <a:p>
            <a:fld id="{285DD3B6-B5CE-4BB3-BA22-7DECAA120C9D}" type="datetime1">
              <a:rPr lang="tr-TR" smtClean="0"/>
              <a:t>1.09.2022</a:t>
            </a:fld>
            <a:endParaRPr lang="tr-TR"/>
          </a:p>
        </p:txBody>
      </p:sp>
      <p:sp>
        <p:nvSpPr>
          <p:cNvPr id="6" name="Footer Placeholder 5">
            <a:extLst>
              <a:ext uri="{FF2B5EF4-FFF2-40B4-BE49-F238E27FC236}">
                <a16:creationId xmlns:a16="http://schemas.microsoft.com/office/drawing/2014/main" id="{E79A829A-D947-2665-2CC2-A9325BDF2FD5}"/>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66CF553D-7691-CE9D-10B4-2BA432A485EF}"/>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8350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8D4-8F29-EAA3-1670-AB031995E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B8CC3523-19C1-5D27-CFAA-BFC1C33913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78DB6473-7F85-0DF2-0DF6-1C54F184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324D7-CD07-A98D-B6F1-2E7C7366B368}"/>
              </a:ext>
            </a:extLst>
          </p:cNvPr>
          <p:cNvSpPr>
            <a:spLocks noGrp="1"/>
          </p:cNvSpPr>
          <p:nvPr>
            <p:ph type="dt" sz="half" idx="10"/>
          </p:nvPr>
        </p:nvSpPr>
        <p:spPr/>
        <p:txBody>
          <a:bodyPr/>
          <a:lstStyle/>
          <a:p>
            <a:fld id="{A3577951-2B96-4BAB-BABC-267CED305691}" type="datetime1">
              <a:rPr lang="tr-TR" smtClean="0"/>
              <a:t>1.09.2022</a:t>
            </a:fld>
            <a:endParaRPr lang="tr-TR"/>
          </a:p>
        </p:txBody>
      </p:sp>
      <p:sp>
        <p:nvSpPr>
          <p:cNvPr id="6" name="Footer Placeholder 5">
            <a:extLst>
              <a:ext uri="{FF2B5EF4-FFF2-40B4-BE49-F238E27FC236}">
                <a16:creationId xmlns:a16="http://schemas.microsoft.com/office/drawing/2014/main" id="{418D2D05-98A1-7791-ABF8-A470AD167F73}"/>
              </a:ext>
            </a:extLst>
          </p:cNvPr>
          <p:cNvSpPr>
            <a:spLocks noGrp="1"/>
          </p:cNvSpPr>
          <p:nvPr>
            <p:ph type="ftr" sz="quarter" idx="11"/>
          </p:nvPr>
        </p:nvSpPr>
        <p:spPr/>
        <p:txBody>
          <a:bodyPr/>
          <a:lstStyle/>
          <a:p>
            <a:r>
              <a:rPr lang="tr-TR"/>
              <a:t>www.cu.edu.tr</a:t>
            </a:r>
          </a:p>
        </p:txBody>
      </p:sp>
      <p:sp>
        <p:nvSpPr>
          <p:cNvPr id="7" name="Slide Number Placeholder 6">
            <a:extLst>
              <a:ext uri="{FF2B5EF4-FFF2-40B4-BE49-F238E27FC236}">
                <a16:creationId xmlns:a16="http://schemas.microsoft.com/office/drawing/2014/main" id="{F35AC14D-0027-13BF-2A7E-5F2721AC9CEB}"/>
              </a:ext>
            </a:extLst>
          </p:cNvPr>
          <p:cNvSpPr>
            <a:spLocks noGrp="1"/>
          </p:cNvSpPr>
          <p:nvPr>
            <p:ph type="sldNum" sz="quarter" idx="12"/>
          </p:nvPr>
        </p:nvSpPr>
        <p:spPr/>
        <p:txBody>
          <a:bodyPr/>
          <a:lstStyle/>
          <a:p>
            <a:fld id="{B1787044-C7AD-425A-9C42-012A5430F3B1}" type="slidenum">
              <a:rPr lang="tr-TR" smtClean="0"/>
              <a:t>‹#›</a:t>
            </a:fld>
            <a:endParaRPr lang="tr-TR"/>
          </a:p>
        </p:txBody>
      </p:sp>
    </p:spTree>
    <p:extLst>
      <p:ext uri="{BB962C8B-B14F-4D97-AF65-F5344CB8AC3E}">
        <p14:creationId xmlns:p14="http://schemas.microsoft.com/office/powerpoint/2010/main" val="68831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663D5-AC3D-D504-DB73-8355D233B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68AE7299-6C30-76EC-5BF1-9395E71DD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589638-94CB-17B2-9F85-8BB0CD335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D6A2F-CB1E-4E6C-B513-99EDB3425801}" type="datetime1">
              <a:rPr lang="tr-TR" smtClean="0"/>
              <a:t>1.09.2022</a:t>
            </a:fld>
            <a:endParaRPr lang="tr-TR"/>
          </a:p>
        </p:txBody>
      </p:sp>
      <p:sp>
        <p:nvSpPr>
          <p:cNvPr id="5" name="Footer Placeholder 4">
            <a:extLst>
              <a:ext uri="{FF2B5EF4-FFF2-40B4-BE49-F238E27FC236}">
                <a16:creationId xmlns:a16="http://schemas.microsoft.com/office/drawing/2014/main" id="{EF423E0F-8B3B-44E9-B566-A3906F58F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www.cu.edu.tr</a:t>
            </a:r>
          </a:p>
        </p:txBody>
      </p:sp>
      <p:sp>
        <p:nvSpPr>
          <p:cNvPr id="6" name="Slide Number Placeholder 5">
            <a:extLst>
              <a:ext uri="{FF2B5EF4-FFF2-40B4-BE49-F238E27FC236}">
                <a16:creationId xmlns:a16="http://schemas.microsoft.com/office/drawing/2014/main" id="{1CE194E9-E542-7DAD-D8E0-4EF9C3D48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7044-C7AD-425A-9C42-012A5430F3B1}" type="slidenum">
              <a:rPr lang="tr-TR" smtClean="0"/>
              <a:t>‹#›</a:t>
            </a:fld>
            <a:endParaRPr lang="tr-TR"/>
          </a:p>
        </p:txBody>
      </p:sp>
    </p:spTree>
    <p:extLst>
      <p:ext uri="{BB962C8B-B14F-4D97-AF65-F5344CB8AC3E}">
        <p14:creationId xmlns:p14="http://schemas.microsoft.com/office/powerpoint/2010/main" val="303950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mailto:iletisim@kutuphane.cu.edu.tr"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library.cu.edu.tr/"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ibrary.cu.edu.t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148-1699-8470-1D91-3EDDD9D226E6}"/>
              </a:ext>
            </a:extLst>
          </p:cNvPr>
          <p:cNvSpPr>
            <a:spLocks noGrp="1"/>
          </p:cNvSpPr>
          <p:nvPr>
            <p:ph type="ctrTitle"/>
          </p:nvPr>
        </p:nvSpPr>
        <p:spPr>
          <a:xfrm>
            <a:off x="1524000" y="4966683"/>
            <a:ext cx="9144000" cy="700691"/>
          </a:xfrm>
        </p:spPr>
        <p:txBody>
          <a:bodyPr>
            <a:noAutofit/>
          </a:bodyPr>
          <a:lstStyle/>
          <a:p>
            <a:r>
              <a:rPr lang="tr-TR" sz="4400" dirty="0" smtClean="0"/>
              <a:t>MERKEZ KÜTÜPHANESİ</a:t>
            </a:r>
            <a:endParaRPr lang="tr-TR" sz="4400" dirty="0"/>
          </a:p>
        </p:txBody>
      </p:sp>
      <p:sp>
        <p:nvSpPr>
          <p:cNvPr id="3" name="Subtitle 2">
            <a:extLst>
              <a:ext uri="{FF2B5EF4-FFF2-40B4-BE49-F238E27FC236}">
                <a16:creationId xmlns:a16="http://schemas.microsoft.com/office/drawing/2014/main" id="{0F445801-C685-1BF3-6DC8-B8F54D23729B}"/>
              </a:ext>
            </a:extLst>
          </p:cNvPr>
          <p:cNvSpPr>
            <a:spLocks noGrp="1"/>
          </p:cNvSpPr>
          <p:nvPr>
            <p:ph type="subTitle" idx="1"/>
          </p:nvPr>
        </p:nvSpPr>
        <p:spPr>
          <a:xfrm>
            <a:off x="2123090" y="5734536"/>
            <a:ext cx="7945820" cy="403505"/>
          </a:xfrm>
        </p:spPr>
        <p:txBody>
          <a:bodyPr>
            <a:normAutofit fontScale="77500" lnSpcReduction="20000"/>
          </a:bodyPr>
          <a:lstStyle/>
          <a:p>
            <a:r>
              <a:rPr lang="tr-TR" sz="3600" dirty="0" smtClean="0"/>
              <a:t>ORYANTASYON</a:t>
            </a:r>
            <a:r>
              <a:rPr lang="tr-TR" dirty="0" smtClean="0"/>
              <a:t> </a:t>
            </a:r>
            <a:r>
              <a:rPr lang="tr-TR" sz="3500" dirty="0" smtClean="0"/>
              <a:t>SUNUMU</a:t>
            </a:r>
            <a:endParaRPr lang="tr-TR" sz="3500" dirty="0"/>
          </a:p>
        </p:txBody>
      </p:sp>
      <p:sp>
        <p:nvSpPr>
          <p:cNvPr id="5" name="Footer Placeholder 3">
            <a:extLst>
              <a:ext uri="{FF2B5EF4-FFF2-40B4-BE49-F238E27FC236}">
                <a16:creationId xmlns:a16="http://schemas.microsoft.com/office/drawing/2014/main" id="{9A504F99-AB8D-12B3-4650-EE4E0A180E5E}"/>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www.cu.edu.tr</a:t>
            </a:r>
          </a:p>
        </p:txBody>
      </p:sp>
      <p:pic>
        <p:nvPicPr>
          <p:cNvPr id="6" name="Picture 2">
            <a:extLst>
              <a:ext uri="{FF2B5EF4-FFF2-40B4-BE49-F238E27FC236}">
                <a16:creationId xmlns:a16="http://schemas.microsoft.com/office/drawing/2014/main" id="{AEBB04E2-20C1-382E-896B-A09E353D6DD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22363"/>
            <a:ext cx="12175957" cy="3675548"/>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767B1BA7-D2F7-7C65-4C78-6E9D41174544}"/>
              </a:ext>
            </a:extLst>
          </p:cNvPr>
          <p:cNvSpPr txBox="1">
            <a:spLocks/>
          </p:cNvSpPr>
          <p:nvPr/>
        </p:nvSpPr>
        <p:spPr>
          <a:xfrm>
            <a:off x="-1" y="6337398"/>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19/08/2022</a:t>
            </a:r>
          </a:p>
        </p:txBody>
      </p:sp>
      <p:pic>
        <p:nvPicPr>
          <p:cNvPr id="9" name="Picture 8" descr="Logo">
            <a:extLst>
              <a:ext uri="{FF2B5EF4-FFF2-40B4-BE49-F238E27FC236}">
                <a16:creationId xmlns:a16="http://schemas.microsoft.com/office/drawing/2014/main" id="{24C105AA-D8A3-5B1F-23EA-420DC24AAB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55372" y="185738"/>
            <a:ext cx="1881255" cy="1876425"/>
          </a:xfrm>
          <a:prstGeom prst="rect">
            <a:avLst/>
          </a:prstGeom>
        </p:spPr>
      </p:pic>
      <p:sp>
        <p:nvSpPr>
          <p:cNvPr id="10" name="Footer Placeholder 3">
            <a:extLst>
              <a:ext uri="{FF2B5EF4-FFF2-40B4-BE49-F238E27FC236}">
                <a16:creationId xmlns:a16="http://schemas.microsoft.com/office/drawing/2014/main" id="{B041F8A6-1C8A-0BD1-F69D-C7135E2989CD}"/>
              </a:ext>
            </a:extLst>
          </p:cNvPr>
          <p:cNvSpPr txBox="1">
            <a:spLocks/>
          </p:cNvSpPr>
          <p:nvPr/>
        </p:nvSpPr>
        <p:spPr>
          <a:xfrm>
            <a:off x="3678621" y="6337397"/>
            <a:ext cx="4950372"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Kütüphane ve Dokümantasyon Daire Başkanlığı</a:t>
            </a:r>
            <a:endParaRPr lang="tr-TR" sz="1800" dirty="0">
              <a:solidFill>
                <a:schemeClr val="bg1"/>
              </a:solidFill>
            </a:endParaRPr>
          </a:p>
        </p:txBody>
      </p:sp>
    </p:spTree>
    <p:extLst>
      <p:ext uri="{BB962C8B-B14F-4D97-AF65-F5344CB8AC3E}">
        <p14:creationId xmlns:p14="http://schemas.microsoft.com/office/powerpoint/2010/main" val="325348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6" name="Dikdörtgen 5"/>
          <p:cNvSpPr/>
          <p:nvPr/>
        </p:nvSpPr>
        <p:spPr>
          <a:xfrm>
            <a:off x="4561489" y="189186"/>
            <a:ext cx="3983421" cy="523220"/>
          </a:xfrm>
          <a:prstGeom prst="rect">
            <a:avLst/>
          </a:prstGeom>
        </p:spPr>
        <p:txBody>
          <a:bodyPr wrap="square">
            <a:spAutoFit/>
          </a:bodyPr>
          <a:lstStyle/>
          <a:p>
            <a:r>
              <a:rPr lang="tr-TR" sz="2800" b="1" dirty="0">
                <a:solidFill>
                  <a:schemeClr val="tx1">
                    <a:lumMod val="65000"/>
                    <a:lumOff val="35000"/>
                  </a:schemeClr>
                </a:solidFill>
              </a:rPr>
              <a:t>Ödünç Verme</a:t>
            </a:r>
            <a:endParaRPr lang="tr-TR" sz="2800" dirty="0"/>
          </a:p>
        </p:txBody>
      </p:sp>
      <p:sp>
        <p:nvSpPr>
          <p:cNvPr id="7" name="Dikdörtgen 6"/>
          <p:cNvSpPr/>
          <p:nvPr/>
        </p:nvSpPr>
        <p:spPr>
          <a:xfrm>
            <a:off x="2196662" y="1460938"/>
            <a:ext cx="9270124" cy="3539430"/>
          </a:xfrm>
          <a:prstGeom prst="rect">
            <a:avLst/>
          </a:prstGeom>
        </p:spPr>
        <p:txBody>
          <a:bodyPr wrap="square">
            <a:spAutoFit/>
          </a:bodyPr>
          <a:lstStyle/>
          <a:p>
            <a:pPr algn="just"/>
            <a:r>
              <a:rPr lang="tr-TR" sz="2800" dirty="0"/>
              <a:t>• </a:t>
            </a:r>
            <a:r>
              <a:rPr lang="tr-TR" sz="2800" dirty="0">
                <a:ea typeface="Calibri" panose="020F0502020204030204" pitchFamily="34" charset="0"/>
                <a:cs typeface="Times New Roman" panose="02020603050405020304" pitchFamily="18" charset="0"/>
              </a:rPr>
              <a:t>Üniversitemiz öğrencileriyle, çalışanları (yabancı uyruklu personel ve öğrenciler dâhil) kimlik kartlarını kullanarak ödünç verme hizmetinden yararlanabilirler.</a:t>
            </a:r>
          </a:p>
          <a:p>
            <a:pPr algn="just"/>
            <a:r>
              <a:rPr lang="tr-TR" sz="2800" dirty="0"/>
              <a:t>•</a:t>
            </a:r>
            <a:r>
              <a:rPr lang="tr-TR" sz="2800" dirty="0">
                <a:ea typeface="Calibri" panose="020F0502020204030204" pitchFamily="34" charset="0"/>
                <a:cs typeface="Times New Roman" panose="02020603050405020304" pitchFamily="18" charset="0"/>
              </a:rPr>
              <a:t> Kullanıcılar kitapları ödünç alabilirken danışma kaynakları, süreli yayınlar, eski harfli yazma ve basma eserler, görsel-işitsel materyaller ödünç verilmez.</a:t>
            </a:r>
          </a:p>
          <a:p>
            <a:pPr algn="just"/>
            <a:r>
              <a:rPr lang="tr-TR" sz="2800" dirty="0"/>
              <a:t>•</a:t>
            </a:r>
            <a:r>
              <a:rPr lang="tr-TR" sz="2800" dirty="0">
                <a:ea typeface="Calibri" panose="020F0502020204030204" pitchFamily="34" charset="0"/>
                <a:cs typeface="Times New Roman" panose="02020603050405020304" pitchFamily="18" charset="0"/>
              </a:rPr>
              <a:t> Ödünç, iade, uzatma işlemleri ödünç verme biriminden veya </a:t>
            </a:r>
            <a:r>
              <a:rPr lang="tr-TR" sz="2800" b="1" dirty="0">
                <a:ea typeface="Calibri" panose="020F0502020204030204" pitchFamily="34" charset="0"/>
                <a:cs typeface="Times New Roman" panose="02020603050405020304" pitchFamily="18" charset="0"/>
              </a:rPr>
              <a:t>Self-</a:t>
            </a:r>
            <a:r>
              <a:rPr lang="tr-TR" sz="2800" b="1" dirty="0" err="1">
                <a:ea typeface="Calibri" panose="020F0502020204030204" pitchFamily="34" charset="0"/>
                <a:cs typeface="Times New Roman" panose="02020603050405020304" pitchFamily="18" charset="0"/>
              </a:rPr>
              <a:t>Check</a:t>
            </a:r>
            <a:r>
              <a:rPr lang="tr-TR" sz="2800" dirty="0">
                <a:ea typeface="Calibri" panose="020F0502020204030204" pitchFamily="34" charset="0"/>
                <a:cs typeface="Times New Roman" panose="02020603050405020304" pitchFamily="18" charset="0"/>
              </a:rPr>
              <a:t> makinesinden yapılabilir. </a:t>
            </a:r>
          </a:p>
        </p:txBody>
      </p:sp>
    </p:spTree>
    <p:extLst>
      <p:ext uri="{BB962C8B-B14F-4D97-AF65-F5344CB8AC3E}">
        <p14:creationId xmlns:p14="http://schemas.microsoft.com/office/powerpoint/2010/main" val="3938927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6" name="Dikdörtgen 5"/>
          <p:cNvSpPr/>
          <p:nvPr/>
        </p:nvSpPr>
        <p:spPr>
          <a:xfrm>
            <a:off x="4761186" y="157655"/>
            <a:ext cx="2350113" cy="523220"/>
          </a:xfrm>
          <a:prstGeom prst="rect">
            <a:avLst/>
          </a:prstGeom>
        </p:spPr>
        <p:txBody>
          <a:bodyPr wrap="square">
            <a:spAutoFit/>
          </a:bodyPr>
          <a:lstStyle/>
          <a:p>
            <a:r>
              <a:rPr lang="tr-TR" sz="2800" b="1" dirty="0">
                <a:solidFill>
                  <a:schemeClr val="tx1">
                    <a:lumMod val="65000"/>
                    <a:lumOff val="35000"/>
                  </a:schemeClr>
                </a:solidFill>
              </a:rPr>
              <a:t>Ödünç Verme</a:t>
            </a:r>
            <a:endParaRPr lang="tr-TR" sz="2800" dirty="0"/>
          </a:p>
        </p:txBody>
      </p:sp>
      <p:graphicFrame>
        <p:nvGraphicFramePr>
          <p:cNvPr id="7" name="Tablo 6"/>
          <p:cNvGraphicFramePr>
            <a:graphicFrameLocks noGrp="1"/>
          </p:cNvGraphicFramePr>
          <p:nvPr>
            <p:extLst>
              <p:ext uri="{D42A27DB-BD31-4B8C-83A1-F6EECF244321}">
                <p14:modId xmlns:p14="http://schemas.microsoft.com/office/powerpoint/2010/main" val="125539488"/>
              </p:ext>
            </p:extLst>
          </p:nvPr>
        </p:nvGraphicFramePr>
        <p:xfrm>
          <a:off x="2175640" y="1166650"/>
          <a:ext cx="8187561" cy="1319370"/>
        </p:xfrm>
        <a:graphic>
          <a:graphicData uri="http://schemas.openxmlformats.org/drawingml/2006/table">
            <a:tbl>
              <a:tblPr firstRow="1" firstCol="1" bandRow="1">
                <a:tableStyleId>{1E171933-4619-4E11-9A3F-F7608DF75F80}</a:tableStyleId>
              </a:tblPr>
              <a:tblGrid>
                <a:gridCol w="2728585">
                  <a:extLst>
                    <a:ext uri="{9D8B030D-6E8A-4147-A177-3AD203B41FA5}">
                      <a16:colId xmlns:a16="http://schemas.microsoft.com/office/drawing/2014/main" val="2489250236"/>
                    </a:ext>
                  </a:extLst>
                </a:gridCol>
                <a:gridCol w="2729488">
                  <a:extLst>
                    <a:ext uri="{9D8B030D-6E8A-4147-A177-3AD203B41FA5}">
                      <a16:colId xmlns:a16="http://schemas.microsoft.com/office/drawing/2014/main" val="2731632911"/>
                    </a:ext>
                  </a:extLst>
                </a:gridCol>
                <a:gridCol w="2729488">
                  <a:extLst>
                    <a:ext uri="{9D8B030D-6E8A-4147-A177-3AD203B41FA5}">
                      <a16:colId xmlns:a16="http://schemas.microsoft.com/office/drawing/2014/main" val="3696816327"/>
                    </a:ext>
                  </a:extLst>
                </a:gridCol>
              </a:tblGrid>
              <a:tr h="263874">
                <a:tc>
                  <a:txBody>
                    <a:bodyPr/>
                    <a:lstStyle/>
                    <a:p>
                      <a:pPr algn="ctr">
                        <a:lnSpc>
                          <a:spcPct val="150000"/>
                        </a:lnSpc>
                        <a:spcAft>
                          <a:spcPts val="800"/>
                        </a:spcAft>
                      </a:pPr>
                      <a:r>
                        <a:rPr lang="tr-TR" sz="1000" b="1" dirty="0">
                          <a:solidFill>
                            <a:srgbClr val="FFFFFF"/>
                          </a:solidFill>
                          <a:effectLst/>
                        </a:rPr>
                        <a:t>Kullanıcı Türü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b="1">
                          <a:solidFill>
                            <a:srgbClr val="FFFFFF"/>
                          </a:solidFill>
                          <a:effectLst/>
                        </a:rPr>
                        <a:t>Kitap Adedi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b="1">
                          <a:solidFill>
                            <a:srgbClr val="FFFFFF"/>
                          </a:solidFill>
                          <a:effectLst/>
                        </a:rPr>
                        <a:t>Kullanım Süresi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7317491"/>
                  </a:ext>
                </a:extLst>
              </a:tr>
              <a:tr h="263874">
                <a:tc>
                  <a:txBody>
                    <a:bodyPr/>
                    <a:lstStyle/>
                    <a:p>
                      <a:pPr>
                        <a:lnSpc>
                          <a:spcPct val="150000"/>
                        </a:lnSpc>
                        <a:spcAft>
                          <a:spcPts val="800"/>
                        </a:spcAft>
                      </a:pPr>
                      <a:r>
                        <a:rPr lang="tr-TR" sz="1000" b="1" dirty="0">
                          <a:solidFill>
                            <a:srgbClr val="000000"/>
                          </a:solidFill>
                          <a:effectLst/>
                        </a:rPr>
                        <a:t>Akademik Personel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a:effectLst/>
                        </a:rPr>
                        <a:t>10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a:effectLst/>
                        </a:rPr>
                        <a:t>30 Gün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333118"/>
                  </a:ext>
                </a:extLst>
              </a:tr>
              <a:tr h="263874">
                <a:tc>
                  <a:txBody>
                    <a:bodyPr/>
                    <a:lstStyle/>
                    <a:p>
                      <a:pPr>
                        <a:lnSpc>
                          <a:spcPct val="150000"/>
                        </a:lnSpc>
                        <a:spcAft>
                          <a:spcPts val="800"/>
                        </a:spcAft>
                      </a:pPr>
                      <a:r>
                        <a:rPr lang="tr-TR" sz="1000" b="1" dirty="0">
                          <a:solidFill>
                            <a:srgbClr val="000000"/>
                          </a:solidFill>
                          <a:effectLst/>
                        </a:rPr>
                        <a:t>İdari Personel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a:effectLst/>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a:effectLst/>
                        </a:rPr>
                        <a:t>30 Gün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1570183"/>
                  </a:ext>
                </a:extLst>
              </a:tr>
              <a:tr h="263874">
                <a:tc>
                  <a:txBody>
                    <a:bodyPr/>
                    <a:lstStyle/>
                    <a:p>
                      <a:pPr>
                        <a:lnSpc>
                          <a:spcPct val="150000"/>
                        </a:lnSpc>
                        <a:spcAft>
                          <a:spcPts val="800"/>
                        </a:spcAft>
                      </a:pPr>
                      <a:r>
                        <a:rPr lang="tr-TR" sz="1000" b="1" dirty="0">
                          <a:solidFill>
                            <a:srgbClr val="000000"/>
                          </a:solidFill>
                          <a:effectLst/>
                        </a:rPr>
                        <a:t>Öğrenci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dirty="0">
                          <a:effectLst/>
                        </a:rPr>
                        <a:t>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a:effectLst/>
                        </a:rPr>
                        <a:t>30 Gün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3412074"/>
                  </a:ext>
                </a:extLst>
              </a:tr>
              <a:tr h="263874">
                <a:tc>
                  <a:txBody>
                    <a:bodyPr/>
                    <a:lstStyle/>
                    <a:p>
                      <a:pPr>
                        <a:lnSpc>
                          <a:spcPct val="150000"/>
                        </a:lnSpc>
                        <a:spcAft>
                          <a:spcPts val="800"/>
                        </a:spcAft>
                      </a:pPr>
                      <a:r>
                        <a:rPr lang="tr-TR" sz="1000" b="1">
                          <a:solidFill>
                            <a:srgbClr val="000000"/>
                          </a:solidFill>
                          <a:effectLst/>
                        </a:rPr>
                        <a:t>KİTS-TÜBESS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dirty="0">
                          <a:effectLst/>
                        </a:rPr>
                        <a:t>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tr-TR" sz="1000" dirty="0">
                          <a:effectLst/>
                        </a:rPr>
                        <a:t>30 Gün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8200607"/>
                  </a:ext>
                </a:extLst>
              </a:tr>
            </a:tbl>
          </a:graphicData>
        </a:graphic>
      </p:graphicFrame>
      <p:pic>
        <p:nvPicPr>
          <p:cNvPr id="8" name="Resim 7">
            <a:extLst>
              <a:ext uri="{FF2B5EF4-FFF2-40B4-BE49-F238E27FC236}">
                <a16:creationId xmlns:a16="http://schemas.microsoft.com/office/drawing/2014/main" id="{B542B1E2-1613-4333-9885-6142F6CF04AB}"/>
              </a:ext>
            </a:extLst>
          </p:cNvPr>
          <p:cNvPicPr>
            <a:picLocks noChangeAspect="1"/>
          </p:cNvPicPr>
          <p:nvPr/>
        </p:nvPicPr>
        <p:blipFill>
          <a:blip r:embed="rId3"/>
          <a:stretch>
            <a:fillRect/>
          </a:stretch>
        </p:blipFill>
        <p:spPr>
          <a:xfrm>
            <a:off x="2175639" y="2486021"/>
            <a:ext cx="8187561" cy="3631000"/>
          </a:xfrm>
          <a:prstGeom prst="rect">
            <a:avLst/>
          </a:prstGeom>
        </p:spPr>
      </p:pic>
    </p:spTree>
    <p:extLst>
      <p:ext uri="{BB962C8B-B14F-4D97-AF65-F5344CB8AC3E}">
        <p14:creationId xmlns:p14="http://schemas.microsoft.com/office/powerpoint/2010/main" val="4198616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6" name="Dikdörtgen 5"/>
          <p:cNvSpPr/>
          <p:nvPr/>
        </p:nvSpPr>
        <p:spPr>
          <a:xfrm>
            <a:off x="3804745" y="189186"/>
            <a:ext cx="4540469" cy="523220"/>
          </a:xfrm>
          <a:prstGeom prst="rect">
            <a:avLst/>
          </a:prstGeom>
        </p:spPr>
        <p:txBody>
          <a:bodyPr wrap="square">
            <a:spAutoFit/>
          </a:bodyPr>
          <a:lstStyle/>
          <a:p>
            <a:r>
              <a:rPr lang="tr-TR" sz="2800" b="1" dirty="0">
                <a:solidFill>
                  <a:schemeClr val="tx1">
                    <a:lumMod val="65000"/>
                    <a:lumOff val="35000"/>
                  </a:schemeClr>
                </a:solidFill>
              </a:rPr>
              <a:t>Elektronik Kaynaklar</a:t>
            </a:r>
            <a:endParaRPr lang="tr-TR" sz="2800" dirty="0"/>
          </a:p>
        </p:txBody>
      </p:sp>
      <p:sp>
        <p:nvSpPr>
          <p:cNvPr id="7" name="Dikdörtgen 6"/>
          <p:cNvSpPr/>
          <p:nvPr/>
        </p:nvSpPr>
        <p:spPr>
          <a:xfrm>
            <a:off x="1996967" y="1166650"/>
            <a:ext cx="9690536" cy="2308324"/>
          </a:xfrm>
          <a:prstGeom prst="rect">
            <a:avLst/>
          </a:prstGeom>
        </p:spPr>
        <p:txBody>
          <a:bodyPr wrap="square">
            <a:spAutoFit/>
          </a:bodyPr>
          <a:lstStyle/>
          <a:p>
            <a:pPr algn="just"/>
            <a:r>
              <a:rPr lang="tr-TR" sz="2400" dirty="0">
                <a:ea typeface="Calibri" panose="020F0502020204030204" pitchFamily="34" charset="0"/>
                <a:cs typeface="Times New Roman" panose="02020603050405020304" pitchFamily="18" charset="0"/>
              </a:rPr>
              <a:t>Elektronik ortamda saklanan ve yönetilen farklı tür ve kategorilerdeki kaynaklara elektronik kaynak denir. E-kaynaklar, elektronik ortamda yaratılmış ya da sonradan elektronik ortama aktarılmış, dijital kaynak ya da bilgidir. Elektronik kaynak türleri arasında elektronik dokümanlar, elektronik kitaplar, elektronik süreli yayın, elektronik dergiler, elektronik magazin, internet vb. kaynaklar yer almaktadır.</a:t>
            </a:r>
          </a:p>
        </p:txBody>
      </p:sp>
      <p:pic>
        <p:nvPicPr>
          <p:cNvPr id="8" name="Resim 7">
            <a:extLst>
              <a:ext uri="{FF2B5EF4-FFF2-40B4-BE49-F238E27FC236}">
                <a16:creationId xmlns:a16="http://schemas.microsoft.com/office/drawing/2014/main" id="{42A1626A-9CD7-42E4-8E37-055230597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850" y="3474975"/>
            <a:ext cx="9677081" cy="2736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7640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6" name="Dikdörtgen 5"/>
          <p:cNvSpPr/>
          <p:nvPr/>
        </p:nvSpPr>
        <p:spPr>
          <a:xfrm>
            <a:off x="4225158" y="273269"/>
            <a:ext cx="3615559" cy="523220"/>
          </a:xfrm>
          <a:prstGeom prst="rect">
            <a:avLst/>
          </a:prstGeom>
        </p:spPr>
        <p:txBody>
          <a:bodyPr wrap="square">
            <a:spAutoFit/>
          </a:bodyPr>
          <a:lstStyle/>
          <a:p>
            <a:r>
              <a:rPr lang="tr-TR" sz="2800" b="1" dirty="0">
                <a:solidFill>
                  <a:schemeClr val="tx1">
                    <a:lumMod val="65000"/>
                    <a:lumOff val="35000"/>
                  </a:schemeClr>
                </a:solidFill>
              </a:rPr>
              <a:t>Elektronik Kaynaklar</a:t>
            </a:r>
            <a:endParaRPr lang="tr-TR" sz="2800" dirty="0"/>
          </a:p>
        </p:txBody>
      </p:sp>
      <p:sp>
        <p:nvSpPr>
          <p:cNvPr id="7" name="Dikdörtgen 6"/>
          <p:cNvSpPr/>
          <p:nvPr/>
        </p:nvSpPr>
        <p:spPr>
          <a:xfrm>
            <a:off x="2270234" y="1582341"/>
            <a:ext cx="9122980" cy="4154984"/>
          </a:xfrm>
          <a:prstGeom prst="rect">
            <a:avLst/>
          </a:prstGeom>
        </p:spPr>
        <p:txBody>
          <a:bodyPr wrap="square">
            <a:spAutoFit/>
          </a:bodyPr>
          <a:lstStyle/>
          <a:p>
            <a:r>
              <a:rPr lang="tr-TR" sz="2400" b="1" dirty="0"/>
              <a:t>Kampüs İçi Erişim: </a:t>
            </a:r>
          </a:p>
          <a:p>
            <a:pPr algn="just"/>
            <a:r>
              <a:rPr lang="tr-TR" sz="2400" dirty="0"/>
              <a:t>Kütüphanemizin abone olduğu e-kaynaklara kampüs yerleşkesinde, Çukurova Üniversitesinin tanımlamış olduğu e-posta hesabı ve şifresi ile üniversite ağı üzerinden internet bağlantısı yapılarak erişilebilir. </a:t>
            </a:r>
          </a:p>
          <a:p>
            <a:endParaRPr lang="tr-TR" sz="2400" dirty="0"/>
          </a:p>
          <a:p>
            <a:r>
              <a:rPr lang="tr-TR" sz="2400" b="1" dirty="0"/>
              <a:t>Kampüs Dışı Erişim: </a:t>
            </a:r>
          </a:p>
          <a:p>
            <a:pPr algn="just"/>
            <a:r>
              <a:rPr lang="tr-TR" sz="2400" dirty="0"/>
              <a:t>Kullanıcılarımız kampüs yerleşkesi dışında cihazlarına üniversitemiz </a:t>
            </a:r>
            <a:r>
              <a:rPr lang="tr-TR" sz="2400" dirty="0" err="1"/>
              <a:t>proxy</a:t>
            </a:r>
            <a:r>
              <a:rPr lang="tr-TR" sz="2400" dirty="0"/>
              <a:t> ayarlarını tanımlayarak kütüphane kaynaklarına uzaktan erişebilirler. Web sitemiz üzerinden kütüphane kaynaklarına erişim için Proxy Ayarları hakkında bilgi edinilebilir.</a:t>
            </a:r>
          </a:p>
          <a:p>
            <a:endParaRPr lang="tr-TR" sz="2400" dirty="0"/>
          </a:p>
        </p:txBody>
      </p:sp>
    </p:spTree>
    <p:extLst>
      <p:ext uri="{BB962C8B-B14F-4D97-AF65-F5344CB8AC3E}">
        <p14:creationId xmlns:p14="http://schemas.microsoft.com/office/powerpoint/2010/main" val="264078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3" name="Resim 2">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030015"/>
            <a:ext cx="1275311" cy="1292771"/>
          </a:xfrm>
          <a:prstGeom prst="rect">
            <a:avLst/>
          </a:prstGeom>
        </p:spPr>
      </p:pic>
      <p:sp>
        <p:nvSpPr>
          <p:cNvPr id="4" name="Dikdörtgen 3"/>
          <p:cNvSpPr/>
          <p:nvPr/>
        </p:nvSpPr>
        <p:spPr>
          <a:xfrm>
            <a:off x="2068831" y="126124"/>
            <a:ext cx="5006340" cy="523220"/>
          </a:xfrm>
          <a:prstGeom prst="rect">
            <a:avLst/>
          </a:prstGeom>
        </p:spPr>
        <p:txBody>
          <a:bodyPr wrap="square">
            <a:spAutoFit/>
          </a:bodyPr>
          <a:lstStyle/>
          <a:p>
            <a:pPr algn="just"/>
            <a:r>
              <a:rPr lang="tr-TR" sz="2800" b="1" dirty="0" smtClean="0"/>
              <a:t>Engelsiz Okuyucu Hizmetleri</a:t>
            </a:r>
            <a:endParaRPr lang="tr-TR" sz="2800" b="1" dirty="0"/>
          </a:p>
        </p:txBody>
      </p:sp>
      <p:sp>
        <p:nvSpPr>
          <p:cNvPr id="5" name="Dikdörtgen 4"/>
          <p:cNvSpPr/>
          <p:nvPr/>
        </p:nvSpPr>
        <p:spPr>
          <a:xfrm>
            <a:off x="1870841" y="1030015"/>
            <a:ext cx="10016359" cy="2031325"/>
          </a:xfrm>
          <a:prstGeom prst="rect">
            <a:avLst/>
          </a:prstGeom>
        </p:spPr>
        <p:txBody>
          <a:bodyPr wrap="square">
            <a:spAutoFit/>
          </a:bodyPr>
          <a:lstStyle/>
          <a:p>
            <a:pPr algn="just"/>
            <a:r>
              <a:rPr lang="tr-TR" dirty="0" smtClean="0"/>
              <a:t>Kütüphanemiz, engelli okuyucuların, kütüphane olanaklarından yararlanmalarını sağlamaya yönelik hizmetler sunmaktadır. </a:t>
            </a:r>
            <a:endParaRPr lang="tr-TR" dirty="0"/>
          </a:p>
          <a:p>
            <a:pPr algn="just"/>
            <a:r>
              <a:rPr lang="tr-TR" dirty="0" smtClean="0"/>
              <a:t>-Engelli okuyuculara yönelik giriş yolları ve rampalar, </a:t>
            </a:r>
          </a:p>
          <a:p>
            <a:pPr algn="just"/>
            <a:r>
              <a:rPr lang="tr-TR" dirty="0" smtClean="0"/>
              <a:t>-Kütüphane içerisinde katlar arası ulaşımı sağlayan asansör, </a:t>
            </a:r>
          </a:p>
          <a:p>
            <a:pPr algn="just"/>
            <a:r>
              <a:rPr lang="tr-TR" dirty="0" smtClean="0"/>
              <a:t>-Bay ve bayan engelli tuvaletleri,</a:t>
            </a:r>
          </a:p>
          <a:p>
            <a:pPr algn="just"/>
            <a:r>
              <a:rPr lang="tr-TR" dirty="0" smtClean="0"/>
              <a:t>-Tekerlekli sandalye kullanan okuyucularımız için yayın tarama bilgisayarı bulunan masa,</a:t>
            </a:r>
          </a:p>
          <a:p>
            <a:pPr algn="just"/>
            <a:r>
              <a:rPr lang="tr-TR" dirty="0" smtClean="0"/>
              <a:t>-Görme engelli okuyucularımız için basılı kitapları kamerası ile tarayan ve yazıları sesli olarak okuyan cihaz.</a:t>
            </a:r>
            <a:endParaRPr lang="tr-TR" dirty="0"/>
          </a:p>
        </p:txBody>
      </p:sp>
      <p:sp>
        <p:nvSpPr>
          <p:cNvPr id="6" name="AutoShape 2" descr="blob:https://web.whatsapp.com/7f18efe6-df88-4f05-8404-be0f9c6ef69f"/>
          <p:cNvSpPr>
            <a:spLocks noChangeAspect="1" noChangeArrowheads="1"/>
          </p:cNvSpPr>
          <p:nvPr/>
        </p:nvSpPr>
        <p:spPr bwMode="auto">
          <a:xfrm>
            <a:off x="2238703" y="3188242"/>
            <a:ext cx="2111648" cy="2111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4" descr="blob:https://web.whatsapp.com/7f18efe6-df88-4f05-8404-be0f9c6ef69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3"/>
          <a:stretch>
            <a:fillRect/>
          </a:stretch>
        </p:blipFill>
        <p:spPr>
          <a:xfrm>
            <a:off x="1870841" y="3188242"/>
            <a:ext cx="4358509" cy="2545412"/>
          </a:xfrm>
          <a:prstGeom prst="rect">
            <a:avLst/>
          </a:prstGeom>
        </p:spPr>
      </p:pic>
      <p:pic>
        <p:nvPicPr>
          <p:cNvPr id="9" name="Resim 8"/>
          <p:cNvPicPr>
            <a:picLocks noChangeAspect="1"/>
          </p:cNvPicPr>
          <p:nvPr/>
        </p:nvPicPr>
        <p:blipFill>
          <a:blip r:embed="rId4"/>
          <a:stretch>
            <a:fillRect/>
          </a:stretch>
        </p:blipFill>
        <p:spPr>
          <a:xfrm>
            <a:off x="7075170" y="3188242"/>
            <a:ext cx="4812030" cy="2545412"/>
          </a:xfrm>
          <a:prstGeom prst="rect">
            <a:avLst/>
          </a:prstGeom>
        </p:spPr>
      </p:pic>
    </p:spTree>
    <p:extLst>
      <p:ext uri="{BB962C8B-B14F-4D97-AF65-F5344CB8AC3E}">
        <p14:creationId xmlns:p14="http://schemas.microsoft.com/office/powerpoint/2010/main" val="4114719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3" name="Dikdörtgen 2"/>
          <p:cNvSpPr/>
          <p:nvPr/>
        </p:nvSpPr>
        <p:spPr>
          <a:xfrm>
            <a:off x="2596987" y="1481959"/>
            <a:ext cx="9058985" cy="830997"/>
          </a:xfrm>
          <a:prstGeom prst="rect">
            <a:avLst/>
          </a:prstGeom>
        </p:spPr>
        <p:txBody>
          <a:bodyPr wrap="square">
            <a:spAutoFit/>
          </a:bodyPr>
          <a:lstStyle/>
          <a:p>
            <a:pPr algn="just"/>
            <a:r>
              <a:rPr lang="tr-TR" sz="2400" dirty="0" smtClean="0"/>
              <a:t>Kütüphanemizin alt katında özel </a:t>
            </a:r>
            <a:r>
              <a:rPr lang="tr-TR" sz="2400" dirty="0"/>
              <a:t>firma aracılığıyla kırtasiye ve fotokopi hizmeti verilmektedir.</a:t>
            </a:r>
          </a:p>
        </p:txBody>
      </p:sp>
      <p:pic>
        <p:nvPicPr>
          <p:cNvPr id="8" name="Resim 7">
            <a:extLst>
              <a:ext uri="{FF2B5EF4-FFF2-40B4-BE49-F238E27FC236}">
                <a16:creationId xmlns:a16="http://schemas.microsoft.com/office/drawing/2014/main" id="{DAA0CD0D-2F44-46DC-B89D-3E1F02243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987" y="3050087"/>
            <a:ext cx="4013675" cy="2521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a:extLst>
              <a:ext uri="{FF2B5EF4-FFF2-40B4-BE49-F238E27FC236}">
                <a16:creationId xmlns:a16="http://schemas.microsoft.com/office/drawing/2014/main" id="{21260F1E-A513-44C0-BDE5-B3A731E5EBD9}"/>
              </a:ext>
            </a:extLst>
          </p:cNvPr>
          <p:cNvPicPr>
            <a:picLocks noChangeAspect="1"/>
          </p:cNvPicPr>
          <p:nvPr/>
        </p:nvPicPr>
        <p:blipFill>
          <a:blip r:embed="rId4"/>
          <a:stretch>
            <a:fillRect/>
          </a:stretch>
        </p:blipFill>
        <p:spPr>
          <a:xfrm>
            <a:off x="6746882" y="2963625"/>
            <a:ext cx="4520208" cy="2690941"/>
          </a:xfrm>
          <a:prstGeom prst="rect">
            <a:avLst/>
          </a:prstGeom>
        </p:spPr>
      </p:pic>
      <p:sp>
        <p:nvSpPr>
          <p:cNvPr id="4" name="Dikdörtgen 3"/>
          <p:cNvSpPr/>
          <p:nvPr/>
        </p:nvSpPr>
        <p:spPr>
          <a:xfrm>
            <a:off x="5675586" y="136634"/>
            <a:ext cx="2301765" cy="584775"/>
          </a:xfrm>
          <a:prstGeom prst="rect">
            <a:avLst/>
          </a:prstGeom>
        </p:spPr>
        <p:txBody>
          <a:bodyPr wrap="square">
            <a:spAutoFit/>
          </a:bodyPr>
          <a:lstStyle/>
          <a:p>
            <a:r>
              <a:rPr lang="tr-TR" sz="3200" b="1" dirty="0">
                <a:solidFill>
                  <a:schemeClr val="tx1">
                    <a:lumMod val="65000"/>
                    <a:lumOff val="35000"/>
                  </a:schemeClr>
                </a:solidFill>
              </a:rPr>
              <a:t>Fotokopi</a:t>
            </a:r>
            <a:endParaRPr lang="tr-TR" sz="3200" dirty="0"/>
          </a:p>
        </p:txBody>
      </p:sp>
    </p:spTree>
    <p:extLst>
      <p:ext uri="{BB962C8B-B14F-4D97-AF65-F5344CB8AC3E}">
        <p14:creationId xmlns:p14="http://schemas.microsoft.com/office/powerpoint/2010/main" val="130324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4" name="Dikdörtgen 3"/>
          <p:cNvSpPr/>
          <p:nvPr/>
        </p:nvSpPr>
        <p:spPr>
          <a:xfrm>
            <a:off x="4960883" y="325821"/>
            <a:ext cx="2385848" cy="584775"/>
          </a:xfrm>
          <a:prstGeom prst="rect">
            <a:avLst/>
          </a:prstGeom>
        </p:spPr>
        <p:txBody>
          <a:bodyPr wrap="square">
            <a:spAutoFit/>
          </a:bodyPr>
          <a:lstStyle/>
          <a:p>
            <a:r>
              <a:rPr lang="tr-TR" sz="3200" b="1" dirty="0">
                <a:solidFill>
                  <a:schemeClr val="tx1">
                    <a:lumMod val="65000"/>
                    <a:lumOff val="35000"/>
                  </a:schemeClr>
                </a:solidFill>
              </a:rPr>
              <a:t>İletişim</a:t>
            </a:r>
            <a:endParaRPr lang="tr-TR" sz="3200" dirty="0"/>
          </a:p>
        </p:txBody>
      </p:sp>
      <p:sp>
        <p:nvSpPr>
          <p:cNvPr id="6" name="Dikdörtgen 5"/>
          <p:cNvSpPr/>
          <p:nvPr/>
        </p:nvSpPr>
        <p:spPr>
          <a:xfrm>
            <a:off x="2238703" y="1324304"/>
            <a:ext cx="9101959" cy="830997"/>
          </a:xfrm>
          <a:prstGeom prst="rect">
            <a:avLst/>
          </a:prstGeom>
        </p:spPr>
        <p:txBody>
          <a:bodyPr wrap="square">
            <a:spAutoFit/>
          </a:bodyPr>
          <a:lstStyle/>
          <a:p>
            <a:r>
              <a:rPr lang="tr-TR" sz="2400" dirty="0"/>
              <a:t>Çukurova Üniversitesi  Kütüphane ve Dokümantasyon Daire Başkanlığı</a:t>
            </a:r>
          </a:p>
          <a:p>
            <a:r>
              <a:rPr lang="tr-TR" sz="2400" dirty="0"/>
              <a:t> </a:t>
            </a:r>
            <a:r>
              <a:rPr lang="tr-TR" sz="2400" dirty="0" smtClean="0"/>
              <a:t>Telefon</a:t>
            </a:r>
            <a:r>
              <a:rPr lang="tr-TR" sz="2400" dirty="0"/>
              <a:t>: 0322 338 67 24    </a:t>
            </a:r>
            <a:r>
              <a:rPr lang="tr-TR" sz="2400" dirty="0" err="1"/>
              <a:t>Fax</a:t>
            </a:r>
            <a:r>
              <a:rPr lang="tr-TR" sz="2400" dirty="0"/>
              <a:t>: 0322 338 69 15</a:t>
            </a:r>
          </a:p>
        </p:txBody>
      </p:sp>
      <p:pic>
        <p:nvPicPr>
          <p:cNvPr id="10" name="Resim 9">
            <a:extLst>
              <a:ext uri="{FF2B5EF4-FFF2-40B4-BE49-F238E27FC236}">
                <a16:creationId xmlns:a16="http://schemas.microsoft.com/office/drawing/2014/main" id="{ECCC799B-FDE4-45FD-ABBF-104F44B0FFB9}"/>
              </a:ext>
            </a:extLst>
          </p:cNvPr>
          <p:cNvPicPr>
            <a:picLocks noChangeAspect="1"/>
          </p:cNvPicPr>
          <p:nvPr/>
        </p:nvPicPr>
        <p:blipFill>
          <a:blip r:embed="rId3"/>
          <a:stretch>
            <a:fillRect/>
          </a:stretch>
        </p:blipFill>
        <p:spPr>
          <a:xfrm>
            <a:off x="1941521" y="2354317"/>
            <a:ext cx="6211879" cy="3825766"/>
          </a:xfrm>
          <a:prstGeom prst="rect">
            <a:avLst/>
          </a:prstGeom>
        </p:spPr>
      </p:pic>
      <p:pic>
        <p:nvPicPr>
          <p:cNvPr id="11" name="Resim 10">
            <a:extLst>
              <a:ext uri="{FF2B5EF4-FFF2-40B4-BE49-F238E27FC236}">
                <a16:creationId xmlns:a16="http://schemas.microsoft.com/office/drawing/2014/main" id="{3F742A19-6AD5-4AC9-8249-53A1F2F3F8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55513" y="2481910"/>
            <a:ext cx="366859" cy="366393"/>
          </a:xfrm>
          <a:prstGeom prst="rect">
            <a:avLst/>
          </a:prstGeom>
        </p:spPr>
      </p:pic>
      <p:sp>
        <p:nvSpPr>
          <p:cNvPr id="7" name="Dikdörtgen 6"/>
          <p:cNvSpPr/>
          <p:nvPr/>
        </p:nvSpPr>
        <p:spPr>
          <a:xfrm>
            <a:off x="9785131" y="2486022"/>
            <a:ext cx="2102069" cy="461665"/>
          </a:xfrm>
          <a:prstGeom prst="rect">
            <a:avLst/>
          </a:prstGeom>
        </p:spPr>
        <p:txBody>
          <a:bodyPr wrap="square">
            <a:spAutoFit/>
          </a:bodyPr>
          <a:lstStyle/>
          <a:p>
            <a:r>
              <a:rPr lang="tr-TR" sz="2400" dirty="0">
                <a:solidFill>
                  <a:schemeClr val="tx1">
                    <a:lumMod val="65000"/>
                    <a:lumOff val="35000"/>
                  </a:schemeClr>
                </a:solidFill>
              </a:rPr>
              <a:t>E-Posta</a:t>
            </a:r>
            <a:r>
              <a:rPr lang="tr-TR" dirty="0">
                <a:solidFill>
                  <a:schemeClr val="tx1">
                    <a:lumMod val="65000"/>
                    <a:lumOff val="35000"/>
                  </a:schemeClr>
                </a:solidFill>
              </a:rPr>
              <a:t>:</a:t>
            </a:r>
          </a:p>
        </p:txBody>
      </p:sp>
      <p:sp>
        <p:nvSpPr>
          <p:cNvPr id="12" name="Dikdörtgen 11"/>
          <p:cNvSpPr/>
          <p:nvPr/>
        </p:nvSpPr>
        <p:spPr>
          <a:xfrm flipH="1">
            <a:off x="8259471" y="2974428"/>
            <a:ext cx="3932528" cy="461665"/>
          </a:xfrm>
          <a:prstGeom prst="rect">
            <a:avLst/>
          </a:prstGeom>
        </p:spPr>
        <p:txBody>
          <a:bodyPr wrap="square">
            <a:spAutoFit/>
          </a:bodyPr>
          <a:lstStyle/>
          <a:p>
            <a:pPr algn="ctr"/>
            <a:r>
              <a:rPr lang="tr-TR" sz="2400" dirty="0">
                <a:solidFill>
                  <a:schemeClr val="tx1">
                    <a:lumMod val="65000"/>
                    <a:lumOff val="35000"/>
                  </a:schemeClr>
                </a:solidFill>
                <a:hlinkClick r:id="rId5"/>
              </a:rPr>
              <a:t>iletisim@kutuphane.cu.edu.tr</a:t>
            </a:r>
            <a:r>
              <a:rPr lang="tr-TR" dirty="0">
                <a:solidFill>
                  <a:schemeClr val="tx1">
                    <a:lumMod val="65000"/>
                    <a:lumOff val="35000"/>
                  </a:schemeClr>
                </a:solidFill>
              </a:rPr>
              <a:t> </a:t>
            </a:r>
          </a:p>
        </p:txBody>
      </p:sp>
      <p:sp>
        <p:nvSpPr>
          <p:cNvPr id="13" name="Dikdörtgen 12"/>
          <p:cNvSpPr/>
          <p:nvPr/>
        </p:nvSpPr>
        <p:spPr>
          <a:xfrm flipH="1">
            <a:off x="9080937" y="3468414"/>
            <a:ext cx="2333296" cy="461665"/>
          </a:xfrm>
          <a:prstGeom prst="rect">
            <a:avLst/>
          </a:prstGeom>
        </p:spPr>
        <p:txBody>
          <a:bodyPr wrap="square">
            <a:spAutoFit/>
          </a:bodyPr>
          <a:lstStyle/>
          <a:p>
            <a:r>
              <a:rPr lang="tr-TR" sz="2400" dirty="0">
                <a:solidFill>
                  <a:schemeClr val="tx1">
                    <a:lumMod val="75000"/>
                    <a:lumOff val="25000"/>
                  </a:schemeClr>
                </a:solidFill>
              </a:rPr>
              <a:t>Sosyal Medya:</a:t>
            </a:r>
          </a:p>
        </p:txBody>
      </p:sp>
      <p:pic>
        <p:nvPicPr>
          <p:cNvPr id="14" name="Resim 13">
            <a:extLst>
              <a:ext uri="{FF2B5EF4-FFF2-40B4-BE49-F238E27FC236}">
                <a16:creationId xmlns:a16="http://schemas.microsoft.com/office/drawing/2014/main" id="{F90C9033-20B8-493A-8659-FECFE0A183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55513" y="4056204"/>
            <a:ext cx="1790254" cy="326610"/>
          </a:xfrm>
          <a:prstGeom prst="rect">
            <a:avLst/>
          </a:prstGeom>
        </p:spPr>
      </p:pic>
      <p:sp>
        <p:nvSpPr>
          <p:cNvPr id="15" name="Dikdörtgen 14"/>
          <p:cNvSpPr/>
          <p:nvPr/>
        </p:nvSpPr>
        <p:spPr>
          <a:xfrm flipH="1">
            <a:off x="9312165" y="4382814"/>
            <a:ext cx="1513487" cy="369332"/>
          </a:xfrm>
          <a:prstGeom prst="rect">
            <a:avLst/>
          </a:prstGeom>
        </p:spPr>
        <p:txBody>
          <a:bodyPr wrap="square">
            <a:spAutoFit/>
          </a:bodyPr>
          <a:lstStyle/>
          <a:p>
            <a:r>
              <a:rPr lang="tr-TR" u="sng" dirty="0">
                <a:solidFill>
                  <a:schemeClr val="accent6">
                    <a:lumMod val="75000"/>
                  </a:schemeClr>
                </a:solidFill>
              </a:rPr>
              <a:t>/</a:t>
            </a:r>
            <a:r>
              <a:rPr lang="tr-TR" u="sng" dirty="0" err="1">
                <a:solidFill>
                  <a:schemeClr val="accent6">
                    <a:lumMod val="75000"/>
                  </a:schemeClr>
                </a:solidFill>
              </a:rPr>
              <a:t>cukutuphane</a:t>
            </a:r>
            <a:endParaRPr lang="tr-TR" u="sng" dirty="0">
              <a:solidFill>
                <a:schemeClr val="accent6">
                  <a:lumMod val="75000"/>
                </a:schemeClr>
              </a:solidFill>
            </a:endParaRPr>
          </a:p>
        </p:txBody>
      </p:sp>
    </p:spTree>
    <p:extLst>
      <p:ext uri="{BB962C8B-B14F-4D97-AF65-F5344CB8AC3E}">
        <p14:creationId xmlns:p14="http://schemas.microsoft.com/office/powerpoint/2010/main" val="3824995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148-1699-8470-1D91-3EDDD9D226E6}"/>
              </a:ext>
            </a:extLst>
          </p:cNvPr>
          <p:cNvSpPr>
            <a:spLocks noGrp="1"/>
          </p:cNvSpPr>
          <p:nvPr>
            <p:ph type="ctrTitle"/>
          </p:nvPr>
        </p:nvSpPr>
        <p:spPr>
          <a:xfrm>
            <a:off x="1524000" y="5376258"/>
            <a:ext cx="9144000" cy="700691"/>
          </a:xfrm>
        </p:spPr>
        <p:txBody>
          <a:bodyPr>
            <a:noAutofit/>
          </a:bodyPr>
          <a:lstStyle/>
          <a:p>
            <a:r>
              <a:rPr lang="tr-TR" sz="4400" dirty="0"/>
              <a:t>Dinlediğiniz için teşekkürler…</a:t>
            </a:r>
          </a:p>
        </p:txBody>
      </p:sp>
      <p:sp>
        <p:nvSpPr>
          <p:cNvPr id="5" name="Footer Placeholder 3">
            <a:extLst>
              <a:ext uri="{FF2B5EF4-FFF2-40B4-BE49-F238E27FC236}">
                <a16:creationId xmlns:a16="http://schemas.microsoft.com/office/drawing/2014/main" id="{9A504F99-AB8D-12B3-4650-EE4E0A180E5E}"/>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www.cu.edu.tr</a:t>
            </a:r>
          </a:p>
        </p:txBody>
      </p:sp>
      <p:pic>
        <p:nvPicPr>
          <p:cNvPr id="6" name="Picture 2">
            <a:extLst>
              <a:ext uri="{FF2B5EF4-FFF2-40B4-BE49-F238E27FC236}">
                <a16:creationId xmlns:a16="http://schemas.microsoft.com/office/drawing/2014/main" id="{AEBB04E2-20C1-382E-896B-A09E353D6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45" b="18016"/>
          <a:stretch/>
        </p:blipFill>
        <p:spPr bwMode="auto">
          <a:xfrm>
            <a:off x="0" y="0"/>
            <a:ext cx="12192000" cy="512354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767B1BA7-D2F7-7C65-4C78-6E9D41174544}"/>
              </a:ext>
            </a:extLst>
          </p:cNvPr>
          <p:cNvSpPr txBox="1">
            <a:spLocks/>
          </p:cNvSpPr>
          <p:nvPr/>
        </p:nvSpPr>
        <p:spPr>
          <a:xfrm>
            <a:off x="-1" y="6337398"/>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solidFill>
                  <a:schemeClr val="bg1"/>
                </a:solidFill>
              </a:rPr>
              <a:t>19/08/2022</a:t>
            </a:r>
          </a:p>
        </p:txBody>
      </p:sp>
      <p:pic>
        <p:nvPicPr>
          <p:cNvPr id="9" name="Picture 8" descr="Logo">
            <a:extLst>
              <a:ext uri="{FF2B5EF4-FFF2-40B4-BE49-F238E27FC236}">
                <a16:creationId xmlns:a16="http://schemas.microsoft.com/office/drawing/2014/main" id="{24C105AA-D8A3-5B1F-23EA-420DC24AAB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42405" y="3011367"/>
            <a:ext cx="1907189" cy="1902293"/>
          </a:xfrm>
          <a:prstGeom prst="rect">
            <a:avLst/>
          </a:prstGeom>
        </p:spPr>
      </p:pic>
      <p:sp>
        <p:nvSpPr>
          <p:cNvPr id="10" name="Footer Placeholder 3">
            <a:extLst>
              <a:ext uri="{FF2B5EF4-FFF2-40B4-BE49-F238E27FC236}">
                <a16:creationId xmlns:a16="http://schemas.microsoft.com/office/drawing/2014/main" id="{B041F8A6-1C8A-0BD1-F69D-C7135E2989CD}"/>
              </a:ext>
            </a:extLst>
          </p:cNvPr>
          <p:cNvSpPr txBox="1">
            <a:spLocks/>
          </p:cNvSpPr>
          <p:nvPr/>
        </p:nvSpPr>
        <p:spPr>
          <a:xfrm>
            <a:off x="3794234" y="6337397"/>
            <a:ext cx="4782207"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smtClean="0">
                <a:solidFill>
                  <a:schemeClr val="bg1"/>
                </a:solidFill>
              </a:rPr>
              <a:t>Kütüphane ve Dokümantasyon Daire Başkanlığı</a:t>
            </a:r>
            <a:endParaRPr lang="tr-TR" sz="1800" dirty="0">
              <a:solidFill>
                <a:schemeClr val="bg1"/>
              </a:solidFill>
            </a:endParaRPr>
          </a:p>
        </p:txBody>
      </p:sp>
    </p:spTree>
    <p:extLst>
      <p:ext uri="{BB962C8B-B14F-4D97-AF65-F5344CB8AC3E}">
        <p14:creationId xmlns:p14="http://schemas.microsoft.com/office/powerpoint/2010/main" val="240353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FCE7-CCD6-8E5E-74B9-4708228AF110}"/>
              </a:ext>
            </a:extLst>
          </p:cNvPr>
          <p:cNvSpPr>
            <a:spLocks noGrp="1"/>
          </p:cNvSpPr>
          <p:nvPr>
            <p:ph type="title"/>
          </p:nvPr>
        </p:nvSpPr>
        <p:spPr>
          <a:xfrm>
            <a:off x="838200" y="146051"/>
            <a:ext cx="10515600" cy="601662"/>
          </a:xfrm>
        </p:spPr>
        <p:txBody>
          <a:bodyPr>
            <a:normAutofit fontScale="90000"/>
          </a:bodyPr>
          <a:lstStyle/>
          <a:p>
            <a:r>
              <a:rPr lang="tr-TR" dirty="0" smtClean="0"/>
              <a:t>Genel Bilgiler</a:t>
            </a:r>
            <a:endParaRPr lang="tr-TR" dirty="0"/>
          </a:p>
        </p:txBody>
      </p:sp>
      <p:sp>
        <p:nvSpPr>
          <p:cNvPr id="3" name="Content Placeholder 2">
            <a:extLst>
              <a:ext uri="{FF2B5EF4-FFF2-40B4-BE49-F238E27FC236}">
                <a16:creationId xmlns:a16="http://schemas.microsoft.com/office/drawing/2014/main" id="{63B3EDFF-59B2-7C64-93EB-5FDD5605E36F}"/>
              </a:ext>
            </a:extLst>
          </p:cNvPr>
          <p:cNvSpPr>
            <a:spLocks noGrp="1"/>
          </p:cNvSpPr>
          <p:nvPr>
            <p:ph idx="1"/>
          </p:nvPr>
        </p:nvSpPr>
        <p:spPr>
          <a:xfrm>
            <a:off x="1741786" y="1713186"/>
            <a:ext cx="10145413" cy="4046482"/>
          </a:xfrm>
        </p:spPr>
        <p:txBody>
          <a:bodyPr>
            <a:normAutofit fontScale="92500" lnSpcReduction="10000"/>
          </a:bodyPr>
          <a:lstStyle/>
          <a:p>
            <a:pPr algn="just"/>
            <a:r>
              <a:rPr lang="tr-TR" sz="2400" dirty="0" smtClean="0"/>
              <a:t>   </a:t>
            </a:r>
            <a:r>
              <a:rPr lang="tr-TR" sz="2400" dirty="0"/>
              <a:t>Üniversitemiz Kütüphanesi 4 Nisan 1979 tarihinde Kütüphanecilik Enstitüsü tarafından Tıp Fakültesi Dekanlık binasında açılmış ve Ocak 1997’de </a:t>
            </a:r>
            <a:r>
              <a:rPr lang="tr-TR" sz="2400" dirty="0" smtClean="0"/>
              <a:t>yapımı tamamlanan mevcut binasına </a:t>
            </a:r>
            <a:r>
              <a:rPr lang="tr-TR" sz="2400" dirty="0"/>
              <a:t>taşınmıştır. Kütüphane </a:t>
            </a:r>
            <a:r>
              <a:rPr lang="tr-TR" sz="2400" dirty="0" smtClean="0"/>
              <a:t>binası </a:t>
            </a:r>
            <a:r>
              <a:rPr lang="tr-TR" sz="2400" dirty="0"/>
              <a:t>10.000 m² kapalı alanda, 816 kişilik oturma kapasitesi ile hizmet vermektedir. </a:t>
            </a:r>
            <a:r>
              <a:rPr lang="tr-TR" sz="2400" dirty="0" smtClean="0"/>
              <a:t>Kütüphane binasının girişinde ve ilk üç katında bulunan okuma salonlarının haricinde bodrum katta serbest çalışma salonumuz da bulunmaktadır.</a:t>
            </a:r>
            <a:endParaRPr lang="tr-TR" sz="2400" dirty="0"/>
          </a:p>
          <a:p>
            <a:pPr algn="just"/>
            <a:r>
              <a:rPr lang="tr-TR" sz="2400" dirty="0" smtClean="0"/>
              <a:t>   </a:t>
            </a:r>
            <a:r>
              <a:rPr lang="tr-TR" sz="2400" dirty="0"/>
              <a:t>Kütüphanemizde, LC (Library of </a:t>
            </a:r>
            <a:r>
              <a:rPr lang="tr-TR" sz="2400" dirty="0" err="1"/>
              <a:t>Congress</a:t>
            </a:r>
            <a:r>
              <a:rPr lang="tr-TR" sz="2400" dirty="0"/>
              <a:t> </a:t>
            </a:r>
            <a:r>
              <a:rPr lang="tr-TR" sz="2400" dirty="0" err="1"/>
              <a:t>Classification</a:t>
            </a:r>
            <a:r>
              <a:rPr lang="tr-TR" sz="2400" dirty="0"/>
              <a:t> - Kongre Kütüphanesi Sınıflama Sistemi) sınıflama sistemi kullanılmakta ve açık raf sistemiyle kullanıcılara hizmet verilmektedir. </a:t>
            </a:r>
            <a:endParaRPr lang="tr-TR" sz="2400" dirty="0" smtClean="0"/>
          </a:p>
          <a:p>
            <a:pPr algn="just"/>
            <a:r>
              <a:rPr lang="tr-TR" sz="2400" dirty="0"/>
              <a:t> </a:t>
            </a:r>
            <a:r>
              <a:rPr lang="tr-TR" sz="2400" dirty="0" smtClean="0"/>
              <a:t>  </a:t>
            </a:r>
            <a:r>
              <a:rPr lang="tr-TR" sz="2400" dirty="0" err="1" smtClean="0"/>
              <a:t>Selfcheck</a:t>
            </a:r>
            <a:r>
              <a:rPr lang="tr-TR" sz="2400" dirty="0" smtClean="0"/>
              <a:t> cihazı ile kullanıcılarımız</a:t>
            </a:r>
            <a:r>
              <a:rPr lang="tr-TR" sz="2400" dirty="0"/>
              <a:t>, ödünç verme birimine bağlı kalmaksızın ödünç alma ve iade işlemlerini otomatik olarak kendileri </a:t>
            </a:r>
            <a:r>
              <a:rPr lang="tr-TR" sz="2400" dirty="0" smtClean="0"/>
              <a:t>de yapabilmektedirler.</a:t>
            </a:r>
          </a:p>
          <a:p>
            <a:pPr algn="just"/>
            <a:r>
              <a:rPr lang="tr-TR" sz="2400" dirty="0"/>
              <a:t> </a:t>
            </a:r>
            <a:r>
              <a:rPr lang="tr-TR" sz="2400" dirty="0" smtClean="0"/>
              <a:t>  Kütüphanemizin okuma salonlarında </a:t>
            </a:r>
            <a:r>
              <a:rPr lang="tr-TR" sz="2400" dirty="0" err="1" smtClean="0"/>
              <a:t>wifi</a:t>
            </a:r>
            <a:r>
              <a:rPr lang="tr-TR" sz="2400" dirty="0" smtClean="0"/>
              <a:t> bağlantısı (</a:t>
            </a:r>
            <a:r>
              <a:rPr lang="tr-TR" sz="2400" dirty="0" err="1" smtClean="0"/>
              <a:t>cu-wifi</a:t>
            </a:r>
            <a:r>
              <a:rPr lang="tr-TR" sz="2400" dirty="0" smtClean="0"/>
              <a:t>) ile kablosuz internet erişimi bulunmaktadır.</a:t>
            </a:r>
            <a:endParaRPr lang="tr-TR" sz="2400" dirty="0"/>
          </a:p>
          <a:p>
            <a:pPr marL="0" indent="0">
              <a:buNone/>
            </a:pPr>
            <a:endParaRPr lang="tr-TR" sz="2400" dirty="0"/>
          </a:p>
        </p:txBody>
      </p:sp>
      <p:sp>
        <p:nvSpPr>
          <p:cNvPr id="4" name="Footer Placeholder 3">
            <a:extLst>
              <a:ext uri="{FF2B5EF4-FFF2-40B4-BE49-F238E27FC236}">
                <a16:creationId xmlns:a16="http://schemas.microsoft.com/office/drawing/2014/main" id="{97E6A089-EAE1-C632-A3DD-73FCBC50B5AD}"/>
              </a:ext>
            </a:extLst>
          </p:cNvPr>
          <p:cNvSpPr>
            <a:spLocks noGrp="1"/>
          </p:cNvSpPr>
          <p:nvPr>
            <p:ph type="ftr" sz="quarter" idx="11"/>
          </p:nvPr>
        </p:nvSpPr>
        <p:spPr>
          <a:xfrm>
            <a:off x="10191749" y="6337399"/>
            <a:ext cx="1949189" cy="318195"/>
          </a:xfrm>
        </p:spPr>
        <p:txBody>
          <a:bodyPr/>
          <a:lstStyle/>
          <a:p>
            <a:r>
              <a:rPr lang="tr-TR" sz="1800" dirty="0">
                <a:solidFill>
                  <a:schemeClr val="bg1"/>
                </a:solidFill>
              </a:rPr>
              <a:t>www.cu.edu.tr</a:t>
            </a:r>
          </a:p>
        </p:txBody>
      </p:sp>
      <p:sp>
        <p:nvSpPr>
          <p:cNvPr id="5" name="Footer Placeholder 3">
            <a:extLst>
              <a:ext uri="{FF2B5EF4-FFF2-40B4-BE49-F238E27FC236}">
                <a16:creationId xmlns:a16="http://schemas.microsoft.com/office/drawing/2014/main" id="{BF945A67-81EA-95E9-B29E-6334E495E00E}"/>
              </a:ext>
            </a:extLst>
          </p:cNvPr>
          <p:cNvSpPr txBox="1">
            <a:spLocks/>
          </p:cNvSpPr>
          <p:nvPr/>
        </p:nvSpPr>
        <p:spPr>
          <a:xfrm>
            <a:off x="5467349" y="6337399"/>
            <a:ext cx="3352800"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800" dirty="0">
              <a:solidFill>
                <a:schemeClr val="bg1"/>
              </a:solidFill>
            </a:endParaRPr>
          </a:p>
        </p:txBody>
      </p:sp>
      <p:pic>
        <p:nvPicPr>
          <p:cNvPr id="6" name="Resim 5">
            <a:extLst>
              <a:ext uri="{FF2B5EF4-FFF2-40B4-BE49-F238E27FC236}">
                <a16:creationId xmlns:a16="http://schemas.microsoft.com/office/drawing/2014/main" id="{8E857D04-EB82-46C4-86D0-7B217BE8B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704" y="1113719"/>
            <a:ext cx="1408083" cy="1408083"/>
          </a:xfrm>
          <a:prstGeom prst="rect">
            <a:avLst/>
          </a:prstGeom>
        </p:spPr>
      </p:pic>
    </p:spTree>
    <p:extLst>
      <p:ext uri="{BB962C8B-B14F-4D97-AF65-F5344CB8AC3E}">
        <p14:creationId xmlns:p14="http://schemas.microsoft.com/office/powerpoint/2010/main" val="447866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F447-C147-C0C1-F5F0-912875D1A92D}"/>
              </a:ext>
            </a:extLst>
          </p:cNvPr>
          <p:cNvSpPr>
            <a:spLocks noGrp="1"/>
          </p:cNvSpPr>
          <p:nvPr>
            <p:ph type="title"/>
          </p:nvPr>
        </p:nvSpPr>
        <p:spPr>
          <a:xfrm>
            <a:off x="2617076" y="365125"/>
            <a:ext cx="8736724" cy="1021863"/>
          </a:xfrm>
        </p:spPr>
        <p:txBody>
          <a:bodyPr/>
          <a:lstStyle/>
          <a:p>
            <a:r>
              <a:rPr lang="tr-TR" dirty="0" smtClean="0"/>
              <a:t>Çalışma Saatleri</a:t>
            </a:r>
            <a:endParaRPr lang="tr-TR" dirty="0"/>
          </a:p>
        </p:txBody>
      </p:sp>
      <p:sp>
        <p:nvSpPr>
          <p:cNvPr id="5" name="Footer Placeholder 3">
            <a:extLst>
              <a:ext uri="{FF2B5EF4-FFF2-40B4-BE49-F238E27FC236}">
                <a16:creationId xmlns:a16="http://schemas.microsoft.com/office/drawing/2014/main" id="{C2F8B6BB-3EE8-3E0D-346D-F3DBB91A17ED}"/>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a:solidFill>
                  <a:schemeClr val="bg1"/>
                </a:solidFill>
              </a:rPr>
              <a:t>www.cu.edu.tr</a:t>
            </a:r>
            <a:endParaRPr lang="tr-TR" sz="1800" dirty="0">
              <a:solidFill>
                <a:schemeClr val="bg1"/>
              </a:solidFill>
            </a:endParaRPr>
          </a:p>
        </p:txBody>
      </p:sp>
      <p:sp>
        <p:nvSpPr>
          <p:cNvPr id="6" name="Footer Placeholder 3">
            <a:extLst>
              <a:ext uri="{FF2B5EF4-FFF2-40B4-BE49-F238E27FC236}">
                <a16:creationId xmlns:a16="http://schemas.microsoft.com/office/drawing/2014/main" id="{815241E3-7E07-C0A1-B162-C5CFF81BA3B9}"/>
              </a:ext>
            </a:extLst>
          </p:cNvPr>
          <p:cNvSpPr txBox="1">
            <a:spLocks/>
          </p:cNvSpPr>
          <p:nvPr/>
        </p:nvSpPr>
        <p:spPr>
          <a:xfrm>
            <a:off x="5467349" y="6337399"/>
            <a:ext cx="3352800"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800" dirty="0">
              <a:solidFill>
                <a:schemeClr val="bg1"/>
              </a:solidFill>
            </a:endParaRPr>
          </a:p>
        </p:txBody>
      </p:sp>
      <p:pic>
        <p:nvPicPr>
          <p:cNvPr id="7" name="İçerik Yer Tutucusu 6">
            <a:extLst>
              <a:ext uri="{FF2B5EF4-FFF2-40B4-BE49-F238E27FC236}">
                <a16:creationId xmlns:a16="http://schemas.microsoft.com/office/drawing/2014/main" id="{3B656F43-9154-4B40-BCC5-B723C4FFB1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9863" y="1386988"/>
            <a:ext cx="6792273" cy="4124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a:extLst>
              <a:ext uri="{FF2B5EF4-FFF2-40B4-BE49-F238E27FC236}">
                <a16:creationId xmlns:a16="http://schemas.microsoft.com/office/drawing/2014/main" id="{8E857D04-EB82-46C4-86D0-7B217BE8B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386988"/>
            <a:ext cx="1408083" cy="1408083"/>
          </a:xfrm>
          <a:prstGeom prst="rect">
            <a:avLst/>
          </a:prstGeom>
        </p:spPr>
      </p:pic>
    </p:spTree>
    <p:extLst>
      <p:ext uri="{BB962C8B-B14F-4D97-AF65-F5344CB8AC3E}">
        <p14:creationId xmlns:p14="http://schemas.microsoft.com/office/powerpoint/2010/main" val="134436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F447-C147-C0C1-F5F0-912875D1A92D}"/>
              </a:ext>
            </a:extLst>
          </p:cNvPr>
          <p:cNvSpPr>
            <a:spLocks noGrp="1"/>
          </p:cNvSpPr>
          <p:nvPr>
            <p:ph type="title"/>
          </p:nvPr>
        </p:nvSpPr>
        <p:spPr>
          <a:xfrm>
            <a:off x="2417378" y="126126"/>
            <a:ext cx="8936422" cy="840696"/>
          </a:xfrm>
        </p:spPr>
        <p:txBody>
          <a:bodyPr/>
          <a:lstStyle/>
          <a:p>
            <a:r>
              <a:rPr lang="tr-TR" dirty="0" smtClean="0"/>
              <a:t>Koleksiyon</a:t>
            </a:r>
            <a:endParaRPr lang="tr-TR" dirty="0"/>
          </a:p>
        </p:txBody>
      </p:sp>
      <p:sp>
        <p:nvSpPr>
          <p:cNvPr id="5" name="Footer Placeholder 3">
            <a:extLst>
              <a:ext uri="{FF2B5EF4-FFF2-40B4-BE49-F238E27FC236}">
                <a16:creationId xmlns:a16="http://schemas.microsoft.com/office/drawing/2014/main" id="{C2F8B6BB-3EE8-3E0D-346D-F3DBB91A17ED}"/>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a:solidFill>
                  <a:schemeClr val="bg1"/>
                </a:solidFill>
              </a:rPr>
              <a:t>www.cu.edu.tr</a:t>
            </a:r>
            <a:endParaRPr lang="tr-TR" sz="1800" dirty="0">
              <a:solidFill>
                <a:schemeClr val="bg1"/>
              </a:solidFill>
            </a:endParaRPr>
          </a:p>
        </p:txBody>
      </p:sp>
      <p:sp>
        <p:nvSpPr>
          <p:cNvPr id="6" name="Footer Placeholder 3">
            <a:extLst>
              <a:ext uri="{FF2B5EF4-FFF2-40B4-BE49-F238E27FC236}">
                <a16:creationId xmlns:a16="http://schemas.microsoft.com/office/drawing/2014/main" id="{815241E3-7E07-C0A1-B162-C5CFF81BA3B9}"/>
              </a:ext>
            </a:extLst>
          </p:cNvPr>
          <p:cNvSpPr txBox="1">
            <a:spLocks/>
          </p:cNvSpPr>
          <p:nvPr/>
        </p:nvSpPr>
        <p:spPr>
          <a:xfrm>
            <a:off x="5467349" y="6337399"/>
            <a:ext cx="3352800"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800" dirty="0">
              <a:solidFill>
                <a:schemeClr val="bg1"/>
              </a:solidFill>
            </a:endParaRPr>
          </a:p>
        </p:txBody>
      </p:sp>
      <p:pic>
        <p:nvPicPr>
          <p:cNvPr id="9" name="Resim 8">
            <a:extLst>
              <a:ext uri="{FF2B5EF4-FFF2-40B4-BE49-F238E27FC236}">
                <a16:creationId xmlns:a16="http://schemas.microsoft.com/office/drawing/2014/main" id="{8E857D04-EB82-46C4-86D0-7B217BE8B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31" y="966821"/>
            <a:ext cx="1408083" cy="1408083"/>
          </a:xfrm>
          <a:prstGeom prst="rect">
            <a:avLst/>
          </a:prstGeom>
        </p:spPr>
      </p:pic>
      <p:pic>
        <p:nvPicPr>
          <p:cNvPr id="10" name="İçerik Yer Tutucusu 9">
            <a:extLst>
              <a:ext uri="{FF2B5EF4-FFF2-40B4-BE49-F238E27FC236}">
                <a16:creationId xmlns:a16="http://schemas.microsoft.com/office/drawing/2014/main" id="{4E4D456F-7F84-4902-AB22-BE6F87B717B5}"/>
              </a:ext>
            </a:extLst>
          </p:cNvPr>
          <p:cNvPicPr>
            <a:picLocks noGrp="1" noChangeAspect="1"/>
          </p:cNvPicPr>
          <p:nvPr>
            <p:ph idx="1"/>
          </p:nvPr>
        </p:nvPicPr>
        <p:blipFill>
          <a:blip r:embed="rId4"/>
          <a:stretch>
            <a:fillRect/>
          </a:stretch>
        </p:blipFill>
        <p:spPr>
          <a:xfrm>
            <a:off x="2417378" y="966821"/>
            <a:ext cx="8692055" cy="5118670"/>
          </a:xfrm>
          <a:prstGeom prst="rect">
            <a:avLst/>
          </a:prstGeom>
        </p:spPr>
      </p:pic>
    </p:spTree>
    <p:extLst>
      <p:ext uri="{BB962C8B-B14F-4D97-AF65-F5344CB8AC3E}">
        <p14:creationId xmlns:p14="http://schemas.microsoft.com/office/powerpoint/2010/main" val="130319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F447-C147-C0C1-F5F0-912875D1A92D}"/>
              </a:ext>
            </a:extLst>
          </p:cNvPr>
          <p:cNvSpPr>
            <a:spLocks noGrp="1"/>
          </p:cNvSpPr>
          <p:nvPr>
            <p:ph type="title"/>
          </p:nvPr>
        </p:nvSpPr>
        <p:spPr>
          <a:xfrm>
            <a:off x="1909952" y="84083"/>
            <a:ext cx="9443848" cy="1944414"/>
          </a:xfrm>
        </p:spPr>
        <p:txBody>
          <a:bodyPr>
            <a:noAutofit/>
          </a:bodyPr>
          <a:lstStyle/>
          <a:p>
            <a:r>
              <a:rPr lang="tr-TR" sz="2400" dirty="0">
                <a:ea typeface="Calibri" panose="020F0502020204030204" pitchFamily="34" charset="0"/>
                <a:cs typeface="Times New Roman" panose="02020603050405020304" pitchFamily="18" charset="0"/>
              </a:rPr>
              <a:t>Kütüphane koleksiyonumuzda basılı kitaplar, dergiler ve tezlerin haricinde birçok elektronik kaynak bulunmaktadır. Koleksiyonumuz kütüphanenin zemin, birinci ve ikinci katlarında </a:t>
            </a:r>
            <a:r>
              <a:rPr lang="tr-TR" sz="2400" dirty="0" smtClean="0">
                <a:ea typeface="Calibri" panose="020F0502020204030204" pitchFamily="34" charset="0"/>
                <a:cs typeface="Times New Roman" panose="02020603050405020304" pitchFamily="18" charset="0"/>
              </a:rPr>
              <a:t>açık </a:t>
            </a:r>
            <a:r>
              <a:rPr lang="tr-TR" sz="2400" dirty="0">
                <a:ea typeface="Calibri" panose="020F0502020204030204" pitchFamily="34" charset="0"/>
                <a:cs typeface="Times New Roman" panose="02020603050405020304" pitchFamily="18" charset="0"/>
              </a:rPr>
              <a:t>raf sistemiyle </a:t>
            </a:r>
            <a:r>
              <a:rPr lang="tr-TR" sz="2400" dirty="0" smtClean="0">
                <a:ea typeface="Calibri" panose="020F0502020204030204" pitchFamily="34" charset="0"/>
                <a:cs typeface="Times New Roman" panose="02020603050405020304" pitchFamily="18" charset="0"/>
              </a:rPr>
              <a:t>okuyucularımıza </a:t>
            </a:r>
            <a:r>
              <a:rPr lang="tr-TR" sz="2400" dirty="0">
                <a:ea typeface="Calibri" panose="020F0502020204030204" pitchFamily="34" charset="0"/>
                <a:cs typeface="Times New Roman" panose="02020603050405020304" pitchFamily="18" charset="0"/>
              </a:rPr>
              <a:t>sunulmaktadır.</a:t>
            </a:r>
            <a:br>
              <a:rPr lang="tr-TR" sz="2400" dirty="0">
                <a:ea typeface="Calibri" panose="020F0502020204030204" pitchFamily="34" charset="0"/>
                <a:cs typeface="Times New Roman" panose="02020603050405020304" pitchFamily="18" charset="0"/>
              </a:rPr>
            </a:br>
            <a:endParaRPr lang="tr-TR" sz="2400" dirty="0"/>
          </a:p>
        </p:txBody>
      </p:sp>
      <p:sp>
        <p:nvSpPr>
          <p:cNvPr id="5" name="Footer Placeholder 3">
            <a:extLst>
              <a:ext uri="{FF2B5EF4-FFF2-40B4-BE49-F238E27FC236}">
                <a16:creationId xmlns:a16="http://schemas.microsoft.com/office/drawing/2014/main" id="{C2F8B6BB-3EE8-3E0D-346D-F3DBB91A17ED}"/>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a:solidFill>
                  <a:schemeClr val="bg1"/>
                </a:solidFill>
              </a:rPr>
              <a:t>www.cu.edu.tr</a:t>
            </a:r>
            <a:endParaRPr lang="tr-TR" sz="1800" dirty="0">
              <a:solidFill>
                <a:schemeClr val="bg1"/>
              </a:solidFill>
            </a:endParaRPr>
          </a:p>
        </p:txBody>
      </p:sp>
      <p:sp>
        <p:nvSpPr>
          <p:cNvPr id="6" name="Footer Placeholder 3">
            <a:extLst>
              <a:ext uri="{FF2B5EF4-FFF2-40B4-BE49-F238E27FC236}">
                <a16:creationId xmlns:a16="http://schemas.microsoft.com/office/drawing/2014/main" id="{815241E3-7E07-C0A1-B162-C5CFF81BA3B9}"/>
              </a:ext>
            </a:extLst>
          </p:cNvPr>
          <p:cNvSpPr txBox="1">
            <a:spLocks/>
          </p:cNvSpPr>
          <p:nvPr/>
        </p:nvSpPr>
        <p:spPr>
          <a:xfrm>
            <a:off x="5467349" y="6337399"/>
            <a:ext cx="3352800"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800" dirty="0">
              <a:solidFill>
                <a:schemeClr val="bg1"/>
              </a:solidFill>
            </a:endParaRPr>
          </a:p>
        </p:txBody>
      </p:sp>
      <p:pic>
        <p:nvPicPr>
          <p:cNvPr id="9" name="Resim 8">
            <a:extLst>
              <a:ext uri="{FF2B5EF4-FFF2-40B4-BE49-F238E27FC236}">
                <a16:creationId xmlns:a16="http://schemas.microsoft.com/office/drawing/2014/main" id="{8E857D04-EB82-46C4-86D0-7B217BE8B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86" y="84083"/>
            <a:ext cx="1408083" cy="1408083"/>
          </a:xfrm>
          <a:prstGeom prst="rect">
            <a:avLst/>
          </a:prstGeom>
        </p:spPr>
      </p:pic>
      <p:pic>
        <p:nvPicPr>
          <p:cNvPr id="4" name="İçerik Yer Tutucusu 3"/>
          <p:cNvPicPr>
            <a:picLocks noGrp="1" noChangeAspect="1"/>
          </p:cNvPicPr>
          <p:nvPr>
            <p:ph idx="1"/>
          </p:nvPr>
        </p:nvPicPr>
        <p:blipFill>
          <a:blip r:embed="rId4"/>
          <a:stretch>
            <a:fillRect/>
          </a:stretch>
        </p:blipFill>
        <p:spPr>
          <a:xfrm>
            <a:off x="1964179" y="2119914"/>
            <a:ext cx="9202164" cy="3629691"/>
          </a:xfrm>
          <a:prstGeom prst="rect">
            <a:avLst/>
          </a:prstGeom>
        </p:spPr>
      </p:pic>
    </p:spTree>
    <p:extLst>
      <p:ext uri="{BB962C8B-B14F-4D97-AF65-F5344CB8AC3E}">
        <p14:creationId xmlns:p14="http://schemas.microsoft.com/office/powerpoint/2010/main" val="203325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ABEE7C-1983-497D-BF8B-14D835DB4797}"/>
              </a:ext>
            </a:extLst>
          </p:cNvPr>
          <p:cNvSpPr>
            <a:spLocks noGrp="1"/>
          </p:cNvSpPr>
          <p:nvPr>
            <p:ph type="ctrTitle"/>
          </p:nvPr>
        </p:nvSpPr>
        <p:spPr>
          <a:xfrm>
            <a:off x="2596987" y="220717"/>
            <a:ext cx="8516490" cy="620111"/>
          </a:xfrm>
        </p:spPr>
        <p:txBody>
          <a:bodyPr>
            <a:noAutofit/>
          </a:bodyPr>
          <a:lstStyle/>
          <a:p>
            <a:r>
              <a:rPr lang="tr-TR" sz="2800" b="1" dirty="0">
                <a:solidFill>
                  <a:schemeClr val="tx1">
                    <a:lumMod val="65000"/>
                    <a:lumOff val="35000"/>
                  </a:schemeClr>
                </a:solidFill>
              </a:rPr>
              <a:t>Çalışma Salonları</a:t>
            </a:r>
          </a:p>
        </p:txBody>
      </p:sp>
      <p:pic>
        <p:nvPicPr>
          <p:cNvPr id="6" name="Resim 5">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14" y="914401"/>
            <a:ext cx="1408083" cy="1319373"/>
          </a:xfrm>
          <a:prstGeom prst="rect">
            <a:avLst/>
          </a:prstGeom>
        </p:spPr>
      </p:pic>
      <p:pic>
        <p:nvPicPr>
          <p:cNvPr id="8" name="Resim 7">
            <a:extLst>
              <a:ext uri="{FF2B5EF4-FFF2-40B4-BE49-F238E27FC236}">
                <a16:creationId xmlns:a16="http://schemas.microsoft.com/office/drawing/2014/main" id="{AE8C8865-7DCC-4F26-BDB7-487F9D038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231" y="3834503"/>
            <a:ext cx="4638825" cy="193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BEBEBC5A-42D5-4BCF-B8D7-162DF3235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330" y="1344466"/>
            <a:ext cx="4466268" cy="193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Resim 11">
            <a:extLst>
              <a:ext uri="{FF2B5EF4-FFF2-40B4-BE49-F238E27FC236}">
                <a16:creationId xmlns:a16="http://schemas.microsoft.com/office/drawing/2014/main" id="{36658F74-22F2-41A6-9537-7B3D871EF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5231" y="1344466"/>
            <a:ext cx="4545405" cy="193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Resim 13">
            <a:extLst>
              <a:ext uri="{FF2B5EF4-FFF2-40B4-BE49-F238E27FC236}">
                <a16:creationId xmlns:a16="http://schemas.microsoft.com/office/drawing/2014/main" id="{57A03C45-A161-4ADE-86FF-D0133D2C8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8330" y="3834503"/>
            <a:ext cx="4512738" cy="2028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46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F447-C147-C0C1-F5F0-912875D1A92D}"/>
              </a:ext>
            </a:extLst>
          </p:cNvPr>
          <p:cNvSpPr>
            <a:spLocks noGrp="1"/>
          </p:cNvSpPr>
          <p:nvPr>
            <p:ph type="title"/>
          </p:nvPr>
        </p:nvSpPr>
        <p:spPr>
          <a:xfrm>
            <a:off x="2743200" y="241738"/>
            <a:ext cx="6905297" cy="504496"/>
          </a:xfrm>
        </p:spPr>
        <p:txBody>
          <a:bodyPr>
            <a:noAutofit/>
          </a:bodyPr>
          <a:lstStyle/>
          <a:p>
            <a:r>
              <a:rPr lang="tr-TR" sz="3600" b="1" dirty="0">
                <a:solidFill>
                  <a:schemeClr val="tx1">
                    <a:lumMod val="65000"/>
                    <a:lumOff val="35000"/>
                  </a:schemeClr>
                </a:solidFill>
              </a:rPr>
              <a:t>Web Sayfası    </a:t>
            </a:r>
            <a:r>
              <a:rPr lang="tr-TR" sz="2400" b="1" u="sng" dirty="0">
                <a:solidFill>
                  <a:schemeClr val="tx2">
                    <a:lumMod val="60000"/>
                    <a:lumOff val="40000"/>
                  </a:schemeClr>
                </a:solidFill>
                <a:ea typeface="Calibri" panose="020F0502020204030204" pitchFamily="34" charset="0"/>
                <a:cs typeface="Times New Roman" panose="02020603050405020304" pitchFamily="18" charset="0"/>
                <a:hlinkClick r:id="rId2">
                  <a:extLst>
                    <a:ext uri="{A12FA001-AC4F-418D-AE19-62706E023703}">
                      <ahyp:hlinkClr xmlns="" xmlns:ahyp="http://schemas.microsoft.com/office/drawing/2018/hyperlinkcolor" xmlns:lc="http://schemas.openxmlformats.org/drawingml/2006/lockedCanvas" val="tx"/>
                    </a:ext>
                  </a:extLst>
                </a:hlinkClick>
              </a:rPr>
              <a:t>https://library.cu.edu.tr/</a:t>
            </a:r>
            <a:r>
              <a:rPr lang="tr-TR" sz="2400" b="1" u="sng" dirty="0">
                <a:solidFill>
                  <a:schemeClr val="tx2">
                    <a:lumMod val="60000"/>
                    <a:lumOff val="40000"/>
                  </a:schemeClr>
                </a:solidFill>
                <a:ea typeface="Calibri" panose="020F0502020204030204" pitchFamily="34" charset="0"/>
                <a:cs typeface="Times New Roman" panose="02020603050405020304" pitchFamily="18" charset="0"/>
              </a:rPr>
              <a:t> </a:t>
            </a:r>
            <a:endParaRPr lang="tr-TR" sz="2400" dirty="0"/>
          </a:p>
        </p:txBody>
      </p:sp>
      <p:sp>
        <p:nvSpPr>
          <p:cNvPr id="5" name="Footer Placeholder 3">
            <a:extLst>
              <a:ext uri="{FF2B5EF4-FFF2-40B4-BE49-F238E27FC236}">
                <a16:creationId xmlns:a16="http://schemas.microsoft.com/office/drawing/2014/main" id="{C2F8B6BB-3EE8-3E0D-346D-F3DBB91A17ED}"/>
              </a:ext>
            </a:extLst>
          </p:cNvPr>
          <p:cNvSpPr txBox="1">
            <a:spLocks/>
          </p:cNvSpPr>
          <p:nvPr/>
        </p:nvSpPr>
        <p:spPr>
          <a:xfrm>
            <a:off x="10191749" y="6337399"/>
            <a:ext cx="1949189"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a:solidFill>
                  <a:schemeClr val="bg1"/>
                </a:solidFill>
              </a:rPr>
              <a:t>www.cu.edu.tr</a:t>
            </a:r>
            <a:endParaRPr lang="tr-TR" sz="1800" dirty="0">
              <a:solidFill>
                <a:schemeClr val="bg1"/>
              </a:solidFill>
            </a:endParaRPr>
          </a:p>
        </p:txBody>
      </p:sp>
      <p:sp>
        <p:nvSpPr>
          <p:cNvPr id="6" name="Footer Placeholder 3">
            <a:extLst>
              <a:ext uri="{FF2B5EF4-FFF2-40B4-BE49-F238E27FC236}">
                <a16:creationId xmlns:a16="http://schemas.microsoft.com/office/drawing/2014/main" id="{815241E3-7E07-C0A1-B162-C5CFF81BA3B9}"/>
              </a:ext>
            </a:extLst>
          </p:cNvPr>
          <p:cNvSpPr txBox="1">
            <a:spLocks/>
          </p:cNvSpPr>
          <p:nvPr/>
        </p:nvSpPr>
        <p:spPr>
          <a:xfrm>
            <a:off x="5467349" y="6337399"/>
            <a:ext cx="3352800" cy="31819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sz="1800" dirty="0">
              <a:solidFill>
                <a:schemeClr val="bg1"/>
              </a:solidFill>
            </a:endParaRPr>
          </a:p>
        </p:txBody>
      </p:sp>
      <p:pic>
        <p:nvPicPr>
          <p:cNvPr id="9" name="Resim 8">
            <a:extLst>
              <a:ext uri="{FF2B5EF4-FFF2-40B4-BE49-F238E27FC236}">
                <a16:creationId xmlns:a16="http://schemas.microsoft.com/office/drawing/2014/main" id="{8E857D04-EB82-46C4-86D0-7B217BE8B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48" y="1240221"/>
            <a:ext cx="1408083" cy="1408083"/>
          </a:xfrm>
          <a:prstGeom prst="rect">
            <a:avLst/>
          </a:prstGeom>
        </p:spPr>
      </p:pic>
      <p:pic>
        <p:nvPicPr>
          <p:cNvPr id="8" name="İçerik Yer Tutucusu 7">
            <a:extLst>
              <a:ext uri="{FF2B5EF4-FFF2-40B4-BE49-F238E27FC236}">
                <a16:creationId xmlns:a16="http://schemas.microsoft.com/office/drawing/2014/main" id="{A0432200-BC46-4790-B61E-69732C3FC240}"/>
              </a:ext>
            </a:extLst>
          </p:cNvPr>
          <p:cNvPicPr>
            <a:picLocks noGrp="1"/>
          </p:cNvPicPr>
          <p:nvPr>
            <p:ph idx="1"/>
          </p:nvPr>
        </p:nvPicPr>
        <p:blipFill>
          <a:blip r:embed="rId4">
            <a:extLst>
              <a:ext uri="{28A0092B-C50C-407E-A947-70E740481C1C}">
                <a14:useLocalDpi xmlns:a14="http://schemas.microsoft.com/office/drawing/2010/main" val="0"/>
              </a:ext>
            </a:extLst>
          </a:blip>
          <a:srcRect t="253" b="253"/>
          <a:stretch>
            <a:fillRect/>
          </a:stretch>
        </p:blipFill>
        <p:spPr>
          <a:xfrm>
            <a:off x="1713185" y="914400"/>
            <a:ext cx="10258098" cy="5297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85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sp>
        <p:nvSpPr>
          <p:cNvPr id="3" name="Dikdörtgen 2"/>
          <p:cNvSpPr/>
          <p:nvPr/>
        </p:nvSpPr>
        <p:spPr>
          <a:xfrm>
            <a:off x="3752193" y="210207"/>
            <a:ext cx="4688263" cy="523220"/>
          </a:xfrm>
          <a:prstGeom prst="rect">
            <a:avLst/>
          </a:prstGeom>
        </p:spPr>
        <p:txBody>
          <a:bodyPr wrap="square">
            <a:spAutoFit/>
          </a:bodyPr>
          <a:lstStyle/>
          <a:p>
            <a:r>
              <a:rPr lang="tr-TR" sz="2800" b="1" dirty="0">
                <a:solidFill>
                  <a:schemeClr val="tx1">
                    <a:lumMod val="65000"/>
                    <a:lumOff val="35000"/>
                  </a:schemeClr>
                </a:solidFill>
              </a:rPr>
              <a:t>Web Sayfası   </a:t>
            </a:r>
            <a:r>
              <a:rPr lang="tr-TR" b="1" u="sng" dirty="0" smtClean="0">
                <a:solidFill>
                  <a:schemeClr val="tx2">
                    <a:lumMod val="60000"/>
                    <a:lumOff val="40000"/>
                  </a:schemeClr>
                </a:solidFill>
                <a:ea typeface="Calibri" panose="020F0502020204030204" pitchFamily="34" charset="0"/>
                <a:cs typeface="Times New Roman" panose="02020603050405020304" pitchFamily="18" charset="0"/>
                <a:hlinkClick r:id="rId2">
                  <a:extLst>
                    <a:ext uri="{A12FA001-AC4F-418D-AE19-62706E023703}">
                      <ahyp:hlinkClr xmlns:lc="http://schemas.openxmlformats.org/drawingml/2006/lockedCanvas" xmlns="" xmlns:ahyp="http://schemas.microsoft.com/office/drawing/2018/hyperlinkcolor" val="tx"/>
                    </a:ext>
                  </a:extLst>
                </a:hlinkClick>
              </a:rPr>
              <a:t>https</a:t>
            </a:r>
            <a:r>
              <a:rPr lang="tr-TR" b="1" u="sng" dirty="0">
                <a:solidFill>
                  <a:schemeClr val="tx2">
                    <a:lumMod val="60000"/>
                    <a:lumOff val="40000"/>
                  </a:schemeClr>
                </a:solidFill>
                <a:ea typeface="Calibri" panose="020F0502020204030204" pitchFamily="34" charset="0"/>
                <a:cs typeface="Times New Roman" panose="02020603050405020304" pitchFamily="18" charset="0"/>
                <a:hlinkClick r:id="rId2">
                  <a:extLst>
                    <a:ext uri="{A12FA001-AC4F-418D-AE19-62706E023703}">
                      <ahyp:hlinkClr xmlns:lc="http://schemas.openxmlformats.org/drawingml/2006/lockedCanvas" xmlns="" xmlns:ahyp="http://schemas.microsoft.com/office/drawing/2018/hyperlinkcolor" val="tx"/>
                    </a:ext>
                  </a:extLst>
                </a:hlinkClick>
              </a:rPr>
              <a:t>://library.cu.edu.tr/</a:t>
            </a:r>
            <a:endParaRPr lang="tr-TR" sz="2800" b="1" dirty="0">
              <a:solidFill>
                <a:schemeClr val="tx2">
                  <a:lumMod val="60000"/>
                  <a:lumOff val="40000"/>
                </a:schemeClr>
              </a:solidFill>
            </a:endParaRPr>
          </a:p>
        </p:txBody>
      </p:sp>
      <p:sp>
        <p:nvSpPr>
          <p:cNvPr id="4" name="Dikdörtgen 3"/>
          <p:cNvSpPr/>
          <p:nvPr/>
        </p:nvSpPr>
        <p:spPr>
          <a:xfrm>
            <a:off x="2017987" y="1305342"/>
            <a:ext cx="9722068" cy="4524315"/>
          </a:xfrm>
          <a:prstGeom prst="rect">
            <a:avLst/>
          </a:prstGeom>
        </p:spPr>
        <p:txBody>
          <a:bodyPr wrap="square">
            <a:spAutoFit/>
          </a:bodyPr>
          <a:lstStyle/>
          <a:p>
            <a:pPr algn="just"/>
            <a:r>
              <a:rPr lang="tr-TR" dirty="0"/>
              <a:t>• </a:t>
            </a:r>
            <a:r>
              <a:rPr lang="tr-TR" sz="2400" dirty="0"/>
              <a:t>Kütüphane web sayfamızdan kütüphane ile ilgili işlemlerinizin çoğunu takip edebilirsiniz. </a:t>
            </a:r>
          </a:p>
          <a:p>
            <a:pPr algn="just"/>
            <a:r>
              <a:rPr lang="tr-TR" sz="2400" dirty="0"/>
              <a:t>• </a:t>
            </a:r>
            <a:r>
              <a:rPr lang="tr-TR" sz="2400" dirty="0" smtClean="0"/>
              <a:t>Katalog </a:t>
            </a:r>
            <a:r>
              <a:rPr lang="tr-TR" sz="2400" dirty="0"/>
              <a:t>sorgulama yapabilirsiniz.</a:t>
            </a:r>
          </a:p>
          <a:p>
            <a:pPr algn="just"/>
            <a:r>
              <a:rPr lang="tr-TR" sz="2400" dirty="0"/>
              <a:t>• Abone olunan </a:t>
            </a:r>
            <a:r>
              <a:rPr lang="tr-TR" sz="2400" dirty="0" err="1"/>
              <a:t>veritabanlarına</a:t>
            </a:r>
            <a:r>
              <a:rPr lang="tr-TR" sz="2400" dirty="0"/>
              <a:t> web sayfamızda bulunan Tüm Kaynaklarda Arama seçeneğiyle elektronik kaynak taraması yapabilirsiniz.</a:t>
            </a:r>
          </a:p>
          <a:p>
            <a:pPr algn="just"/>
            <a:r>
              <a:rPr lang="tr-TR" sz="2400" dirty="0"/>
              <a:t>• Abone ve deneme erişimli veri tabanlarına erişebilirsiniz.</a:t>
            </a:r>
          </a:p>
          <a:p>
            <a:pPr algn="just"/>
            <a:r>
              <a:rPr lang="tr-TR" sz="2400" dirty="0"/>
              <a:t>• Akademik Arşiv Sistemine ulaşabilirsiniz.</a:t>
            </a:r>
          </a:p>
          <a:p>
            <a:pPr algn="just"/>
            <a:r>
              <a:rPr lang="tr-TR" sz="2400" dirty="0"/>
              <a:t>• Araştırmalarınız için yararlı bağlantı adreslerinden yararlanabilirsiniz.</a:t>
            </a:r>
          </a:p>
          <a:p>
            <a:pPr algn="just"/>
            <a:r>
              <a:rPr lang="tr-TR" sz="2400" dirty="0"/>
              <a:t>• Güncel Duyuru ve Haberlerimizi takip edebilirsiniz.</a:t>
            </a:r>
          </a:p>
          <a:p>
            <a:pPr algn="just"/>
            <a:r>
              <a:rPr lang="tr-TR" sz="2400" dirty="0"/>
              <a:t>• </a:t>
            </a:r>
            <a:r>
              <a:rPr lang="tr-TR" sz="2400" dirty="0" err="1"/>
              <a:t>Kütüphanelerarası</a:t>
            </a:r>
            <a:r>
              <a:rPr lang="tr-TR" sz="2400" dirty="0"/>
              <a:t> Ödünç Verme Hizmetinden </a:t>
            </a:r>
            <a:r>
              <a:rPr lang="tr-TR" sz="2400" dirty="0" smtClean="0"/>
              <a:t>yararlanabilirsiniz</a:t>
            </a:r>
            <a:r>
              <a:rPr lang="tr-TR" sz="2400" dirty="0"/>
              <a:t>.</a:t>
            </a:r>
          </a:p>
          <a:p>
            <a:pPr algn="just"/>
            <a:r>
              <a:rPr lang="tr-TR" sz="2400" dirty="0"/>
              <a:t>• Web sitesi üzerinden kütüphane kaynaklarına erişim için Proxy Ayarları hakkında bilgi edinebilirsiniz.</a:t>
            </a: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Tree>
    <p:extLst>
      <p:ext uri="{BB962C8B-B14F-4D97-AF65-F5344CB8AC3E}">
        <p14:creationId xmlns:p14="http://schemas.microsoft.com/office/powerpoint/2010/main" val="103093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mtClean="0"/>
              <a:t>www.cu.edu.tr</a:t>
            </a:r>
            <a:endParaRPr lang="tr-TR"/>
          </a:p>
        </p:txBody>
      </p:sp>
      <p:pic>
        <p:nvPicPr>
          <p:cNvPr id="5" name="Resim 4">
            <a:extLst>
              <a:ext uri="{FF2B5EF4-FFF2-40B4-BE49-F238E27FC236}">
                <a16:creationId xmlns:a16="http://schemas.microsoft.com/office/drawing/2014/main" id="{8E857D04-EB82-46C4-86D0-7B217BE8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65" y="1166649"/>
            <a:ext cx="1408083" cy="1319373"/>
          </a:xfrm>
          <a:prstGeom prst="rect">
            <a:avLst/>
          </a:prstGeom>
        </p:spPr>
      </p:pic>
      <p:sp>
        <p:nvSpPr>
          <p:cNvPr id="6" name="Dikdörtgen 5"/>
          <p:cNvSpPr/>
          <p:nvPr/>
        </p:nvSpPr>
        <p:spPr>
          <a:xfrm>
            <a:off x="2186152" y="2091559"/>
            <a:ext cx="9680027" cy="3046988"/>
          </a:xfrm>
          <a:prstGeom prst="rect">
            <a:avLst/>
          </a:prstGeom>
        </p:spPr>
        <p:txBody>
          <a:bodyPr wrap="square">
            <a:spAutoFit/>
          </a:bodyPr>
          <a:lstStyle/>
          <a:p>
            <a:r>
              <a:rPr lang="tr-TR" sz="2400" dirty="0"/>
              <a:t>• Kütüphaneye gelerek oluşturulan Kütüphane Hesabınıza web sayfamızdan   erişebilirsiniz.</a:t>
            </a:r>
          </a:p>
          <a:p>
            <a:r>
              <a:rPr lang="tr-TR" sz="2400" dirty="0"/>
              <a:t>• Kütüphane hesabınız aracılığıyla ödünç aldığınız kaynakları görüntüleye-bilirsiniz</a:t>
            </a:r>
          </a:p>
          <a:p>
            <a:r>
              <a:rPr lang="tr-TR" sz="2400" dirty="0"/>
              <a:t>• Kütüphane hesabınız aracılığıyla ödünç aldığınız kaynakların iade tarihini takip edebilirsiniz.</a:t>
            </a:r>
          </a:p>
          <a:p>
            <a:r>
              <a:rPr lang="tr-TR" sz="2400" dirty="0"/>
              <a:t>• Ödünç aldığınız yayınların süre uzatma işlemlerini yapabilirsiniz.</a:t>
            </a:r>
          </a:p>
          <a:p>
            <a:endParaRPr lang="tr-TR" sz="2400" dirty="0"/>
          </a:p>
        </p:txBody>
      </p:sp>
      <p:sp>
        <p:nvSpPr>
          <p:cNvPr id="7" name="Dikdörtgen 6"/>
          <p:cNvSpPr/>
          <p:nvPr/>
        </p:nvSpPr>
        <p:spPr>
          <a:xfrm>
            <a:off x="4038600" y="157654"/>
            <a:ext cx="4114800" cy="523220"/>
          </a:xfrm>
          <a:prstGeom prst="rect">
            <a:avLst/>
          </a:prstGeom>
        </p:spPr>
        <p:txBody>
          <a:bodyPr wrap="square">
            <a:spAutoFit/>
          </a:bodyPr>
          <a:lstStyle/>
          <a:p>
            <a:r>
              <a:rPr lang="tr-TR" sz="2800" b="1" dirty="0">
                <a:solidFill>
                  <a:schemeClr val="tx1">
                    <a:lumMod val="65000"/>
                    <a:lumOff val="35000"/>
                  </a:schemeClr>
                </a:solidFill>
              </a:rPr>
              <a:t>Kütüphane Hesabı</a:t>
            </a:r>
            <a:endParaRPr lang="tr-TR" sz="2800" dirty="0"/>
          </a:p>
        </p:txBody>
      </p:sp>
    </p:spTree>
    <p:extLst>
      <p:ext uri="{BB962C8B-B14F-4D97-AF65-F5344CB8AC3E}">
        <p14:creationId xmlns:p14="http://schemas.microsoft.com/office/powerpoint/2010/main" val="2426312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49D4CE99B5AD543B1279803DDFEE6D2" ma:contentTypeVersion="2" ma:contentTypeDescription="Yeni belge oluşturun." ma:contentTypeScope="" ma:versionID="d721fef40f769be7bef4897d85484d70">
  <xsd:schema xmlns:xsd="http://www.w3.org/2001/XMLSchema" xmlns:xs="http://www.w3.org/2001/XMLSchema" xmlns:p="http://schemas.microsoft.com/office/2006/metadata/properties" xmlns:ns2="4022fd76-da19-4aa4-8008-a3e4e2ce3eae" targetNamespace="http://schemas.microsoft.com/office/2006/metadata/properties" ma:root="true" ma:fieldsID="ab09939a5a01e7d94cefd5cae578ad38" ns2:_="">
    <xsd:import namespace="4022fd76-da19-4aa4-8008-a3e4e2ce3ea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2fd76-da19-4aa4-8008-a3e4e2ce3e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20F201-7F17-4956-BBCF-F97C64BEED19}"/>
</file>

<file path=customXml/itemProps2.xml><?xml version="1.0" encoding="utf-8"?>
<ds:datastoreItem xmlns:ds="http://schemas.openxmlformats.org/officeDocument/2006/customXml" ds:itemID="{555C0DCF-9EFB-4057-9333-F09393A288E9}"/>
</file>

<file path=customXml/itemProps3.xml><?xml version="1.0" encoding="utf-8"?>
<ds:datastoreItem xmlns:ds="http://schemas.openxmlformats.org/officeDocument/2006/customXml" ds:itemID="{6101FA19-2A6B-439B-849F-1E8EE4D8E2F2}"/>
</file>

<file path=docProps/app.xml><?xml version="1.0" encoding="utf-8"?>
<Properties xmlns="http://schemas.openxmlformats.org/officeDocument/2006/extended-properties" xmlns:vt="http://schemas.openxmlformats.org/officeDocument/2006/docPropsVTypes">
  <TotalTime>358</TotalTime>
  <Words>651</Words>
  <Application>Microsoft Office PowerPoint</Application>
  <PresentationFormat>Geniş ekran</PresentationFormat>
  <Paragraphs>92</Paragraphs>
  <Slides>17</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17</vt:i4>
      </vt:variant>
    </vt:vector>
  </HeadingPairs>
  <TitlesOfParts>
    <vt:vector size="22" baseType="lpstr">
      <vt:lpstr>Arial</vt:lpstr>
      <vt:lpstr>Calibri</vt:lpstr>
      <vt:lpstr>Calibri Light</vt:lpstr>
      <vt:lpstr>Times New Roman</vt:lpstr>
      <vt:lpstr>Office Theme</vt:lpstr>
      <vt:lpstr>MERKEZ KÜTÜPHANESİ</vt:lpstr>
      <vt:lpstr>Genel Bilgiler</vt:lpstr>
      <vt:lpstr>Çalışma Saatleri</vt:lpstr>
      <vt:lpstr>Koleksiyon</vt:lpstr>
      <vt:lpstr>Kütüphane koleksiyonumuzda basılı kitaplar, dergiler ve tezlerin haricinde birçok elektronik kaynak bulunmaktadır. Koleksiyonumuz kütüphanenin zemin, birinci ve ikinci katlarında açık raf sistemiyle okuyucularımıza sunulmaktadır. </vt:lpstr>
      <vt:lpstr>Çalışma Salonları</vt:lpstr>
      <vt:lpstr>Web Sayfası    https://library.cu.edu.tr/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Dinlediğiniz için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Sunum Başlığı</dc:title>
  <dc:creator>Cemal Azim Örneksoy</dc:creator>
  <cp:lastModifiedBy>Casper</cp:lastModifiedBy>
  <cp:revision>32</cp:revision>
  <dcterms:created xsi:type="dcterms:W3CDTF">2022-08-19T10:10:48Z</dcterms:created>
  <dcterms:modified xsi:type="dcterms:W3CDTF">2022-09-01T06:13:28Z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0x010100849D4CE99B5AD543B1279803DDFEE6D2</vt:lpwstr>
  </property>
</Properties>
</file>