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8" r:id="rId3"/>
    <p:sldId id="299" r:id="rId4"/>
    <p:sldId id="295" r:id="rId5"/>
    <p:sldId id="265" r:id="rId6"/>
    <p:sldId id="267" r:id="rId7"/>
    <p:sldId id="297" r:id="rId8"/>
    <p:sldId id="271" r:id="rId9"/>
    <p:sldId id="275" r:id="rId10"/>
    <p:sldId id="280" r:id="rId11"/>
    <p:sldId id="289" r:id="rId12"/>
    <p:sldId id="281" r:id="rId13"/>
    <p:sldId id="283" r:id="rId14"/>
    <p:sldId id="298" r:id="rId15"/>
    <p:sldId id="285" r:id="rId16"/>
    <p:sldId id="288" r:id="rId17"/>
    <p:sldId id="290" r:id="rId18"/>
    <p:sldId id="286" r:id="rId19"/>
    <p:sldId id="287" r:id="rId20"/>
    <p:sldId id="291" r:id="rId21"/>
    <p:sldId id="292" r:id="rId22"/>
    <p:sldId id="294" r:id="rId23"/>
    <p:sldId id="260" r:id="rId2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88" autoAdjust="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39AFB-5117-4D52-8AB0-63F6E4BE1D15}" type="datetimeFigureOut">
              <a:rPr lang="tr-TR" smtClean="0"/>
              <a:t>26.08.2022</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F7143-C9E1-45C4-B8D9-3CA65ED7F25B}" type="slidenum">
              <a:rPr lang="tr-TR" smtClean="0"/>
              <a:t>‹#›</a:t>
            </a:fld>
            <a:endParaRPr lang="tr-TR"/>
          </a:p>
        </p:txBody>
      </p:sp>
    </p:spTree>
    <p:extLst>
      <p:ext uri="{BB962C8B-B14F-4D97-AF65-F5344CB8AC3E}">
        <p14:creationId xmlns:p14="http://schemas.microsoft.com/office/powerpoint/2010/main" val="12075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B4F7143-C9E1-45C4-B8D9-3CA65ED7F25B}" type="slidenum">
              <a:rPr lang="tr-TR" smtClean="0"/>
              <a:t>1</a:t>
            </a:fld>
            <a:endParaRPr lang="tr-TR"/>
          </a:p>
        </p:txBody>
      </p:sp>
    </p:spTree>
    <p:extLst>
      <p:ext uri="{BB962C8B-B14F-4D97-AF65-F5344CB8AC3E}">
        <p14:creationId xmlns:p14="http://schemas.microsoft.com/office/powerpoint/2010/main" val="187500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B4F7143-C9E1-45C4-B8D9-3CA65ED7F25B}" type="slidenum">
              <a:rPr lang="tr-TR" smtClean="0"/>
              <a:t>6</a:t>
            </a:fld>
            <a:endParaRPr lang="tr-TR"/>
          </a:p>
        </p:txBody>
      </p:sp>
    </p:spTree>
    <p:extLst>
      <p:ext uri="{BB962C8B-B14F-4D97-AF65-F5344CB8AC3E}">
        <p14:creationId xmlns:p14="http://schemas.microsoft.com/office/powerpoint/2010/main" val="110199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0" dirty="0"/>
          </a:p>
        </p:txBody>
      </p:sp>
      <p:sp>
        <p:nvSpPr>
          <p:cNvPr id="4" name="Slayt Numarası Yer Tutucusu 3"/>
          <p:cNvSpPr>
            <a:spLocks noGrp="1"/>
          </p:cNvSpPr>
          <p:nvPr>
            <p:ph type="sldNum" sz="quarter" idx="10"/>
          </p:nvPr>
        </p:nvSpPr>
        <p:spPr/>
        <p:txBody>
          <a:bodyPr/>
          <a:lstStyle/>
          <a:p>
            <a:fld id="{CB4F7143-C9E1-45C4-B8D9-3CA65ED7F25B}" type="slidenum">
              <a:rPr lang="tr-TR" smtClean="0"/>
              <a:t>8</a:t>
            </a:fld>
            <a:endParaRPr lang="tr-TR"/>
          </a:p>
        </p:txBody>
      </p:sp>
    </p:spTree>
    <p:extLst>
      <p:ext uri="{BB962C8B-B14F-4D97-AF65-F5344CB8AC3E}">
        <p14:creationId xmlns:p14="http://schemas.microsoft.com/office/powerpoint/2010/main" val="385796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B4F7143-C9E1-45C4-B8D9-3CA65ED7F25B}" type="slidenum">
              <a:rPr lang="tr-TR" smtClean="0"/>
              <a:t>22</a:t>
            </a:fld>
            <a:endParaRPr lang="tr-TR"/>
          </a:p>
        </p:txBody>
      </p:sp>
    </p:spTree>
    <p:extLst>
      <p:ext uri="{BB962C8B-B14F-4D97-AF65-F5344CB8AC3E}">
        <p14:creationId xmlns:p14="http://schemas.microsoft.com/office/powerpoint/2010/main" val="38974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4543-83FE-24DF-E87A-47CEF1DFEF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FC573C3F-6E52-E72C-EDC3-482ABD4E9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EF97E997-8CAF-544C-0B34-FEEBFF56574E}"/>
              </a:ext>
            </a:extLst>
          </p:cNvPr>
          <p:cNvSpPr>
            <a:spLocks noGrp="1"/>
          </p:cNvSpPr>
          <p:nvPr>
            <p:ph type="dt" sz="half" idx="10"/>
          </p:nvPr>
        </p:nvSpPr>
        <p:spPr/>
        <p:txBody>
          <a:bodyPr/>
          <a:lstStyle/>
          <a:p>
            <a:fld id="{C00FBDC8-831F-4127-8D99-71DEAE9FDEBA}" type="datetime1">
              <a:rPr lang="tr-TR" smtClean="0"/>
              <a:t>26.08.2022</a:t>
            </a:fld>
            <a:endParaRPr lang="tr-TR"/>
          </a:p>
        </p:txBody>
      </p:sp>
      <p:sp>
        <p:nvSpPr>
          <p:cNvPr id="5" name="Footer Placeholder 4">
            <a:extLst>
              <a:ext uri="{FF2B5EF4-FFF2-40B4-BE49-F238E27FC236}">
                <a16:creationId xmlns:a16="http://schemas.microsoft.com/office/drawing/2014/main" id="{CDC3F3FA-F440-7AEE-4B06-A27369A5AD33}"/>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77E02018-046B-823E-92B4-594F8AF1FD64}"/>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111343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D2E20-F9EF-CE68-3109-7E97A9773527}"/>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24B41CFB-8C95-3B5E-AE48-A35580CA2D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F560254B-EAEF-3948-A741-05D743CC24F1}"/>
              </a:ext>
            </a:extLst>
          </p:cNvPr>
          <p:cNvSpPr>
            <a:spLocks noGrp="1"/>
          </p:cNvSpPr>
          <p:nvPr>
            <p:ph type="dt" sz="half" idx="10"/>
          </p:nvPr>
        </p:nvSpPr>
        <p:spPr/>
        <p:txBody>
          <a:bodyPr/>
          <a:lstStyle/>
          <a:p>
            <a:fld id="{18A1F6F4-DC2E-4B2D-8B92-2AA44017F1D3}" type="datetime1">
              <a:rPr lang="tr-TR" smtClean="0"/>
              <a:t>26.08.2022</a:t>
            </a:fld>
            <a:endParaRPr lang="tr-TR"/>
          </a:p>
        </p:txBody>
      </p:sp>
      <p:sp>
        <p:nvSpPr>
          <p:cNvPr id="5" name="Footer Placeholder 4">
            <a:extLst>
              <a:ext uri="{FF2B5EF4-FFF2-40B4-BE49-F238E27FC236}">
                <a16:creationId xmlns:a16="http://schemas.microsoft.com/office/drawing/2014/main" id="{B8ACBB22-7FC3-1F13-7C6D-522A8DF3E8C6}"/>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BBE5DBB3-BB97-D387-6016-D01AD4D8D7E4}"/>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97950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9F7B6-A045-03B9-BF5E-41F8B64066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0A451C7E-5C67-D868-C4C9-4A51BA1DDC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81A77C3C-6CB6-8324-7F1F-5D1E350298BB}"/>
              </a:ext>
            </a:extLst>
          </p:cNvPr>
          <p:cNvSpPr>
            <a:spLocks noGrp="1"/>
          </p:cNvSpPr>
          <p:nvPr>
            <p:ph type="dt" sz="half" idx="10"/>
          </p:nvPr>
        </p:nvSpPr>
        <p:spPr/>
        <p:txBody>
          <a:bodyPr/>
          <a:lstStyle/>
          <a:p>
            <a:fld id="{2C34A491-95A6-404F-A606-0316DA756FC8}" type="datetime1">
              <a:rPr lang="tr-TR" smtClean="0"/>
              <a:t>26.08.2022</a:t>
            </a:fld>
            <a:endParaRPr lang="tr-TR"/>
          </a:p>
        </p:txBody>
      </p:sp>
      <p:sp>
        <p:nvSpPr>
          <p:cNvPr id="5" name="Footer Placeholder 4">
            <a:extLst>
              <a:ext uri="{FF2B5EF4-FFF2-40B4-BE49-F238E27FC236}">
                <a16:creationId xmlns:a16="http://schemas.microsoft.com/office/drawing/2014/main" id="{E206FD8B-70A0-25B4-1BFF-ECA1779B0855}"/>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36298766-12B9-29AF-8216-CA3825E69210}"/>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270372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2AF4-9CB4-B9C4-E9CC-F50A0FDC21FC}"/>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9A3142AA-553A-2D40-51C0-924C74F8C4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23B873F9-2015-7D82-9280-FBA48E00D2FF}"/>
              </a:ext>
            </a:extLst>
          </p:cNvPr>
          <p:cNvSpPr>
            <a:spLocks noGrp="1"/>
          </p:cNvSpPr>
          <p:nvPr>
            <p:ph type="dt" sz="half" idx="10"/>
          </p:nvPr>
        </p:nvSpPr>
        <p:spPr/>
        <p:txBody>
          <a:bodyPr/>
          <a:lstStyle/>
          <a:p>
            <a:fld id="{5E511D0D-1AEA-4625-89B6-3BCB2CF99A92}" type="datetime1">
              <a:rPr lang="tr-TR" smtClean="0"/>
              <a:t>26.08.2022</a:t>
            </a:fld>
            <a:endParaRPr lang="tr-TR"/>
          </a:p>
        </p:txBody>
      </p:sp>
      <p:sp>
        <p:nvSpPr>
          <p:cNvPr id="5" name="Footer Placeholder 4">
            <a:extLst>
              <a:ext uri="{FF2B5EF4-FFF2-40B4-BE49-F238E27FC236}">
                <a16:creationId xmlns:a16="http://schemas.microsoft.com/office/drawing/2014/main" id="{685AF80A-D02A-1B28-D1A4-8FDD6674B44A}"/>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E12C01FF-1175-E379-295C-F1B474C033DD}"/>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64899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CFC3-BE7E-DAA3-4861-8B107749EE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6B3B8907-926A-FC1C-D1B6-F19DABAD64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1FB5C8-2934-985E-051D-608B83F3B8F3}"/>
              </a:ext>
            </a:extLst>
          </p:cNvPr>
          <p:cNvSpPr>
            <a:spLocks noGrp="1"/>
          </p:cNvSpPr>
          <p:nvPr>
            <p:ph type="dt" sz="half" idx="10"/>
          </p:nvPr>
        </p:nvSpPr>
        <p:spPr/>
        <p:txBody>
          <a:bodyPr/>
          <a:lstStyle/>
          <a:p>
            <a:fld id="{E2AFC298-6896-4F50-8582-CF3324C9A80B}" type="datetime1">
              <a:rPr lang="tr-TR" smtClean="0"/>
              <a:t>26.08.2022</a:t>
            </a:fld>
            <a:endParaRPr lang="tr-TR"/>
          </a:p>
        </p:txBody>
      </p:sp>
      <p:sp>
        <p:nvSpPr>
          <p:cNvPr id="5" name="Footer Placeholder 4">
            <a:extLst>
              <a:ext uri="{FF2B5EF4-FFF2-40B4-BE49-F238E27FC236}">
                <a16:creationId xmlns:a16="http://schemas.microsoft.com/office/drawing/2014/main" id="{8F26595E-A189-B23F-AB97-05A1E5EA1910}"/>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420AD9A1-6558-A8B8-5F01-053211060E0E}"/>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13693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F9B2-8AAB-0A12-A164-D30F26D9F69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079E9070-1B24-6441-5424-5F2F63450D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55C09E30-54E6-56F7-95C7-E9AE4AEF44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3E76C5EA-F3D8-C170-35D5-4812FCB2480C}"/>
              </a:ext>
            </a:extLst>
          </p:cNvPr>
          <p:cNvSpPr>
            <a:spLocks noGrp="1"/>
          </p:cNvSpPr>
          <p:nvPr>
            <p:ph type="dt" sz="half" idx="10"/>
          </p:nvPr>
        </p:nvSpPr>
        <p:spPr/>
        <p:txBody>
          <a:bodyPr/>
          <a:lstStyle/>
          <a:p>
            <a:fld id="{15291B97-A71F-4C60-866C-35617AB3FA3B}" type="datetime1">
              <a:rPr lang="tr-TR" smtClean="0"/>
              <a:t>26.08.2022</a:t>
            </a:fld>
            <a:endParaRPr lang="tr-TR"/>
          </a:p>
        </p:txBody>
      </p:sp>
      <p:sp>
        <p:nvSpPr>
          <p:cNvPr id="6" name="Footer Placeholder 5">
            <a:extLst>
              <a:ext uri="{FF2B5EF4-FFF2-40B4-BE49-F238E27FC236}">
                <a16:creationId xmlns:a16="http://schemas.microsoft.com/office/drawing/2014/main" id="{6C2ABB9D-C238-AD52-7BFB-371A74D758B3}"/>
              </a:ext>
            </a:extLst>
          </p:cNvPr>
          <p:cNvSpPr>
            <a:spLocks noGrp="1"/>
          </p:cNvSpPr>
          <p:nvPr>
            <p:ph type="ftr" sz="quarter" idx="11"/>
          </p:nvPr>
        </p:nvSpPr>
        <p:spPr/>
        <p:txBody>
          <a:bodyPr/>
          <a:lstStyle/>
          <a:p>
            <a:r>
              <a:rPr lang="tr-TR"/>
              <a:t>www.cu.edu.tr</a:t>
            </a:r>
          </a:p>
        </p:txBody>
      </p:sp>
      <p:sp>
        <p:nvSpPr>
          <p:cNvPr id="7" name="Slide Number Placeholder 6">
            <a:extLst>
              <a:ext uri="{FF2B5EF4-FFF2-40B4-BE49-F238E27FC236}">
                <a16:creationId xmlns:a16="http://schemas.microsoft.com/office/drawing/2014/main" id="{CBB4D829-40B1-E57C-59A8-6BE6D1416A88}"/>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39661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A2AA-C3C4-FA50-E8E7-F25F617B5725}"/>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7822AEFA-38DC-5C66-331D-75FE917681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AB291A-8C1D-AC9C-ED39-A58ADDC45A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463DA2BC-51D7-DE1D-9254-C56B758C5A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6DEF4-E535-BAEB-5050-D4CDB062B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A07EA745-0215-9252-9A7F-D979AF84FD4B}"/>
              </a:ext>
            </a:extLst>
          </p:cNvPr>
          <p:cNvSpPr>
            <a:spLocks noGrp="1"/>
          </p:cNvSpPr>
          <p:nvPr>
            <p:ph type="dt" sz="half" idx="10"/>
          </p:nvPr>
        </p:nvSpPr>
        <p:spPr/>
        <p:txBody>
          <a:bodyPr/>
          <a:lstStyle/>
          <a:p>
            <a:fld id="{F61C9F25-F92D-46DC-AC55-87DDE1D2DF82}" type="datetime1">
              <a:rPr lang="tr-TR" smtClean="0"/>
              <a:t>26.08.2022</a:t>
            </a:fld>
            <a:endParaRPr lang="tr-TR"/>
          </a:p>
        </p:txBody>
      </p:sp>
      <p:sp>
        <p:nvSpPr>
          <p:cNvPr id="8" name="Footer Placeholder 7">
            <a:extLst>
              <a:ext uri="{FF2B5EF4-FFF2-40B4-BE49-F238E27FC236}">
                <a16:creationId xmlns:a16="http://schemas.microsoft.com/office/drawing/2014/main" id="{F4C4EB86-DB38-921C-191C-50179A015F2A}"/>
              </a:ext>
            </a:extLst>
          </p:cNvPr>
          <p:cNvSpPr>
            <a:spLocks noGrp="1"/>
          </p:cNvSpPr>
          <p:nvPr>
            <p:ph type="ftr" sz="quarter" idx="11"/>
          </p:nvPr>
        </p:nvSpPr>
        <p:spPr/>
        <p:txBody>
          <a:bodyPr/>
          <a:lstStyle/>
          <a:p>
            <a:r>
              <a:rPr lang="tr-TR"/>
              <a:t>www.cu.edu.tr</a:t>
            </a:r>
          </a:p>
        </p:txBody>
      </p:sp>
      <p:sp>
        <p:nvSpPr>
          <p:cNvPr id="9" name="Slide Number Placeholder 8">
            <a:extLst>
              <a:ext uri="{FF2B5EF4-FFF2-40B4-BE49-F238E27FC236}">
                <a16:creationId xmlns:a16="http://schemas.microsoft.com/office/drawing/2014/main" id="{B18B5FD8-95F2-8CD2-BADE-547D59F6D373}"/>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19415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D2535-E1C4-6672-8B91-1CA1D6AA561B}"/>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A9486619-43B5-D75E-C0E0-5F86606CDAA6}"/>
              </a:ext>
            </a:extLst>
          </p:cNvPr>
          <p:cNvSpPr>
            <a:spLocks noGrp="1"/>
          </p:cNvSpPr>
          <p:nvPr>
            <p:ph type="dt" sz="half" idx="10"/>
          </p:nvPr>
        </p:nvSpPr>
        <p:spPr/>
        <p:txBody>
          <a:bodyPr/>
          <a:lstStyle/>
          <a:p>
            <a:fld id="{59AC77D6-72DA-4A07-ABB6-8BB499B2C899}" type="datetime1">
              <a:rPr lang="tr-TR" smtClean="0"/>
              <a:t>26.08.2022</a:t>
            </a:fld>
            <a:endParaRPr lang="tr-TR"/>
          </a:p>
        </p:txBody>
      </p:sp>
      <p:sp>
        <p:nvSpPr>
          <p:cNvPr id="4" name="Footer Placeholder 3">
            <a:extLst>
              <a:ext uri="{FF2B5EF4-FFF2-40B4-BE49-F238E27FC236}">
                <a16:creationId xmlns:a16="http://schemas.microsoft.com/office/drawing/2014/main" id="{0E9614CD-F223-B450-9CCB-0FA618AA00DB}"/>
              </a:ext>
            </a:extLst>
          </p:cNvPr>
          <p:cNvSpPr>
            <a:spLocks noGrp="1"/>
          </p:cNvSpPr>
          <p:nvPr>
            <p:ph type="ftr" sz="quarter" idx="11"/>
          </p:nvPr>
        </p:nvSpPr>
        <p:spPr/>
        <p:txBody>
          <a:bodyPr/>
          <a:lstStyle/>
          <a:p>
            <a:r>
              <a:rPr lang="tr-TR"/>
              <a:t>www.cu.edu.tr</a:t>
            </a:r>
          </a:p>
        </p:txBody>
      </p:sp>
      <p:sp>
        <p:nvSpPr>
          <p:cNvPr id="5" name="Slide Number Placeholder 4">
            <a:extLst>
              <a:ext uri="{FF2B5EF4-FFF2-40B4-BE49-F238E27FC236}">
                <a16:creationId xmlns:a16="http://schemas.microsoft.com/office/drawing/2014/main" id="{D8150DFE-8610-B390-AB25-FDE297468857}"/>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49539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31F6E5-D8D7-C5D1-A1C7-1035837035CC}"/>
              </a:ext>
            </a:extLst>
          </p:cNvPr>
          <p:cNvSpPr>
            <a:spLocks noGrp="1"/>
          </p:cNvSpPr>
          <p:nvPr>
            <p:ph type="dt" sz="half" idx="10"/>
          </p:nvPr>
        </p:nvSpPr>
        <p:spPr/>
        <p:txBody>
          <a:bodyPr/>
          <a:lstStyle/>
          <a:p>
            <a:fld id="{885C9AD8-CF6B-4228-996C-E07C9EFE39A3}" type="datetime1">
              <a:rPr lang="tr-TR" smtClean="0"/>
              <a:t>26.08.2022</a:t>
            </a:fld>
            <a:endParaRPr lang="tr-TR"/>
          </a:p>
        </p:txBody>
      </p:sp>
      <p:sp>
        <p:nvSpPr>
          <p:cNvPr id="3" name="Footer Placeholder 2">
            <a:extLst>
              <a:ext uri="{FF2B5EF4-FFF2-40B4-BE49-F238E27FC236}">
                <a16:creationId xmlns:a16="http://schemas.microsoft.com/office/drawing/2014/main" id="{11F4D934-5DEB-5AC1-0CB0-30A1A04CC41A}"/>
              </a:ext>
            </a:extLst>
          </p:cNvPr>
          <p:cNvSpPr>
            <a:spLocks noGrp="1"/>
          </p:cNvSpPr>
          <p:nvPr>
            <p:ph type="ftr" sz="quarter" idx="11"/>
          </p:nvPr>
        </p:nvSpPr>
        <p:spPr/>
        <p:txBody>
          <a:bodyPr/>
          <a:lstStyle/>
          <a:p>
            <a:r>
              <a:rPr lang="tr-TR"/>
              <a:t>www.cu.edu.tr</a:t>
            </a:r>
          </a:p>
        </p:txBody>
      </p:sp>
      <p:sp>
        <p:nvSpPr>
          <p:cNvPr id="4" name="Slide Number Placeholder 3">
            <a:extLst>
              <a:ext uri="{FF2B5EF4-FFF2-40B4-BE49-F238E27FC236}">
                <a16:creationId xmlns:a16="http://schemas.microsoft.com/office/drawing/2014/main" id="{07B9F210-795C-EB6E-62D8-83CCCDAD198C}"/>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117969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FD9D-A29C-EAD2-8502-027576869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15287CFD-1BD4-44FE-482B-A961895B2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1ED768CC-36E9-BD72-C0DA-1067CBA2A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16843-E613-9F83-2A55-87B9464FECBD}"/>
              </a:ext>
            </a:extLst>
          </p:cNvPr>
          <p:cNvSpPr>
            <a:spLocks noGrp="1"/>
          </p:cNvSpPr>
          <p:nvPr>
            <p:ph type="dt" sz="half" idx="10"/>
          </p:nvPr>
        </p:nvSpPr>
        <p:spPr/>
        <p:txBody>
          <a:bodyPr/>
          <a:lstStyle/>
          <a:p>
            <a:fld id="{285DD3B6-B5CE-4BB3-BA22-7DECAA120C9D}" type="datetime1">
              <a:rPr lang="tr-TR" smtClean="0"/>
              <a:t>26.08.2022</a:t>
            </a:fld>
            <a:endParaRPr lang="tr-TR"/>
          </a:p>
        </p:txBody>
      </p:sp>
      <p:sp>
        <p:nvSpPr>
          <p:cNvPr id="6" name="Footer Placeholder 5">
            <a:extLst>
              <a:ext uri="{FF2B5EF4-FFF2-40B4-BE49-F238E27FC236}">
                <a16:creationId xmlns:a16="http://schemas.microsoft.com/office/drawing/2014/main" id="{E79A829A-D947-2665-2CC2-A9325BDF2FD5}"/>
              </a:ext>
            </a:extLst>
          </p:cNvPr>
          <p:cNvSpPr>
            <a:spLocks noGrp="1"/>
          </p:cNvSpPr>
          <p:nvPr>
            <p:ph type="ftr" sz="quarter" idx="11"/>
          </p:nvPr>
        </p:nvSpPr>
        <p:spPr/>
        <p:txBody>
          <a:bodyPr/>
          <a:lstStyle/>
          <a:p>
            <a:r>
              <a:rPr lang="tr-TR"/>
              <a:t>www.cu.edu.tr</a:t>
            </a:r>
          </a:p>
        </p:txBody>
      </p:sp>
      <p:sp>
        <p:nvSpPr>
          <p:cNvPr id="7" name="Slide Number Placeholder 6">
            <a:extLst>
              <a:ext uri="{FF2B5EF4-FFF2-40B4-BE49-F238E27FC236}">
                <a16:creationId xmlns:a16="http://schemas.microsoft.com/office/drawing/2014/main" id="{66CF553D-7691-CE9D-10B4-2BA432A485EF}"/>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83501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8D4-8F29-EAA3-1670-AB031995E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B8CC3523-19C1-5D27-CFAA-BFC1C33913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78DB6473-7F85-0DF2-0DF6-1C54F184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324D7-CD07-A98D-B6F1-2E7C7366B368}"/>
              </a:ext>
            </a:extLst>
          </p:cNvPr>
          <p:cNvSpPr>
            <a:spLocks noGrp="1"/>
          </p:cNvSpPr>
          <p:nvPr>
            <p:ph type="dt" sz="half" idx="10"/>
          </p:nvPr>
        </p:nvSpPr>
        <p:spPr/>
        <p:txBody>
          <a:bodyPr/>
          <a:lstStyle/>
          <a:p>
            <a:fld id="{A3577951-2B96-4BAB-BABC-267CED305691}" type="datetime1">
              <a:rPr lang="tr-TR" smtClean="0"/>
              <a:t>26.08.2022</a:t>
            </a:fld>
            <a:endParaRPr lang="tr-TR"/>
          </a:p>
        </p:txBody>
      </p:sp>
      <p:sp>
        <p:nvSpPr>
          <p:cNvPr id="6" name="Footer Placeholder 5">
            <a:extLst>
              <a:ext uri="{FF2B5EF4-FFF2-40B4-BE49-F238E27FC236}">
                <a16:creationId xmlns:a16="http://schemas.microsoft.com/office/drawing/2014/main" id="{418D2D05-98A1-7791-ABF8-A470AD167F73}"/>
              </a:ext>
            </a:extLst>
          </p:cNvPr>
          <p:cNvSpPr>
            <a:spLocks noGrp="1"/>
          </p:cNvSpPr>
          <p:nvPr>
            <p:ph type="ftr" sz="quarter" idx="11"/>
          </p:nvPr>
        </p:nvSpPr>
        <p:spPr/>
        <p:txBody>
          <a:bodyPr/>
          <a:lstStyle/>
          <a:p>
            <a:r>
              <a:rPr lang="tr-TR"/>
              <a:t>www.cu.edu.tr</a:t>
            </a:r>
          </a:p>
        </p:txBody>
      </p:sp>
      <p:sp>
        <p:nvSpPr>
          <p:cNvPr id="7" name="Slide Number Placeholder 6">
            <a:extLst>
              <a:ext uri="{FF2B5EF4-FFF2-40B4-BE49-F238E27FC236}">
                <a16:creationId xmlns:a16="http://schemas.microsoft.com/office/drawing/2014/main" id="{F35AC14D-0027-13BF-2A7E-5F2721AC9CEB}"/>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688312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A663D5-AC3D-D504-DB73-8355D233B9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68AE7299-6C30-76EC-5BF1-9395E71DD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8589638-94CB-17B2-9F85-8BB0CD335F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D6A2F-CB1E-4E6C-B513-99EDB3425801}" type="datetime1">
              <a:rPr lang="tr-TR" smtClean="0"/>
              <a:t>26.08.2022</a:t>
            </a:fld>
            <a:endParaRPr lang="tr-TR"/>
          </a:p>
        </p:txBody>
      </p:sp>
      <p:sp>
        <p:nvSpPr>
          <p:cNvPr id="5" name="Footer Placeholder 4">
            <a:extLst>
              <a:ext uri="{FF2B5EF4-FFF2-40B4-BE49-F238E27FC236}">
                <a16:creationId xmlns:a16="http://schemas.microsoft.com/office/drawing/2014/main" id="{EF423E0F-8B3B-44E9-B566-A3906F58F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www.cu.edu.tr</a:t>
            </a:r>
          </a:p>
        </p:txBody>
      </p:sp>
      <p:sp>
        <p:nvSpPr>
          <p:cNvPr id="6" name="Slide Number Placeholder 5">
            <a:extLst>
              <a:ext uri="{FF2B5EF4-FFF2-40B4-BE49-F238E27FC236}">
                <a16:creationId xmlns:a16="http://schemas.microsoft.com/office/drawing/2014/main" id="{1CE194E9-E542-7DAD-D8E0-4EF9C3D48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7044-C7AD-425A-9C42-012A5430F3B1}" type="slidenum">
              <a:rPr lang="tr-TR" smtClean="0"/>
              <a:t>‹#›</a:t>
            </a:fld>
            <a:endParaRPr lang="tr-TR"/>
          </a:p>
        </p:txBody>
      </p:sp>
    </p:spTree>
    <p:extLst>
      <p:ext uri="{BB962C8B-B14F-4D97-AF65-F5344CB8AC3E}">
        <p14:creationId xmlns:p14="http://schemas.microsoft.com/office/powerpoint/2010/main" val="303950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emekhane.cu.edu.t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yemekhane.cu.edu.tr/" TargetMode="External"/><Relationship Id="rId2" Type="http://schemas.openxmlformats.org/officeDocument/2006/relationships/hyperlink" Target="http://www.cu.edu.tr/"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sks.cu.edu.tr/"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8148-1699-8470-1D91-3EDDD9D226E6}"/>
              </a:ext>
            </a:extLst>
          </p:cNvPr>
          <p:cNvSpPr>
            <a:spLocks noGrp="1"/>
          </p:cNvSpPr>
          <p:nvPr>
            <p:ph type="ctrTitle"/>
          </p:nvPr>
        </p:nvSpPr>
        <p:spPr>
          <a:xfrm>
            <a:off x="1147157" y="5072939"/>
            <a:ext cx="10227425" cy="700691"/>
          </a:xfrm>
        </p:spPr>
        <p:txBody>
          <a:bodyPr>
            <a:noAutofit/>
          </a:bodyPr>
          <a:lstStyle/>
          <a:p>
            <a:r>
              <a:rPr lang="tr-TR" sz="4400" dirty="0" smtClean="0"/>
              <a:t>SAĞLIK KÜLTÜR VE SPOR DAİRE BAŞKANLIĞI </a:t>
            </a:r>
            <a:endParaRPr lang="tr-TR" sz="4400" dirty="0"/>
          </a:p>
        </p:txBody>
      </p:sp>
      <p:sp>
        <p:nvSpPr>
          <p:cNvPr id="3" name="Subtitle 2">
            <a:extLst>
              <a:ext uri="{FF2B5EF4-FFF2-40B4-BE49-F238E27FC236}">
                <a16:creationId xmlns:a16="http://schemas.microsoft.com/office/drawing/2014/main" id="{0F445801-C685-1BF3-6DC8-B8F54D23729B}"/>
              </a:ext>
            </a:extLst>
          </p:cNvPr>
          <p:cNvSpPr>
            <a:spLocks noGrp="1"/>
          </p:cNvSpPr>
          <p:nvPr>
            <p:ph type="subTitle" idx="1"/>
          </p:nvPr>
        </p:nvSpPr>
        <p:spPr>
          <a:xfrm>
            <a:off x="1524000" y="5892104"/>
            <a:ext cx="9144000" cy="318195"/>
          </a:xfrm>
        </p:spPr>
        <p:txBody>
          <a:bodyPr>
            <a:normAutofit fontScale="85000" lnSpcReduction="20000"/>
          </a:bodyPr>
          <a:lstStyle/>
          <a:p>
            <a:r>
              <a:rPr lang="tr-TR" dirty="0" smtClean="0"/>
              <a:t>2022-2023 Eğitim Öğretim Dönemi Oryantasyon Sunumu</a:t>
            </a:r>
            <a:endParaRPr lang="tr-TR" dirty="0"/>
          </a:p>
        </p:txBody>
      </p:sp>
      <p:sp>
        <p:nvSpPr>
          <p:cNvPr id="5" name="Footer Placeholder 3">
            <a:extLst>
              <a:ext uri="{FF2B5EF4-FFF2-40B4-BE49-F238E27FC236}">
                <a16:creationId xmlns:a16="http://schemas.microsoft.com/office/drawing/2014/main" id="{9A504F99-AB8D-12B3-4650-EE4E0A180E5E}"/>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www.cu.edu.tr</a:t>
            </a:r>
          </a:p>
        </p:txBody>
      </p:sp>
      <p:pic>
        <p:nvPicPr>
          <p:cNvPr id="6" name="Picture 2">
            <a:extLst>
              <a:ext uri="{FF2B5EF4-FFF2-40B4-BE49-F238E27FC236}">
                <a16:creationId xmlns:a16="http://schemas.microsoft.com/office/drawing/2014/main" id="{AEBB04E2-20C1-382E-896B-A09E353D6DD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122363"/>
            <a:ext cx="12175957" cy="3675548"/>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767B1BA7-D2F7-7C65-4C78-6E9D41174544}"/>
              </a:ext>
            </a:extLst>
          </p:cNvPr>
          <p:cNvSpPr txBox="1">
            <a:spLocks/>
          </p:cNvSpPr>
          <p:nvPr/>
        </p:nvSpPr>
        <p:spPr>
          <a:xfrm>
            <a:off x="-1" y="6337398"/>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19/08/2022</a:t>
            </a:r>
          </a:p>
        </p:txBody>
      </p:sp>
      <p:pic>
        <p:nvPicPr>
          <p:cNvPr id="9" name="Picture 8" descr="Logo">
            <a:extLst>
              <a:ext uri="{FF2B5EF4-FFF2-40B4-BE49-F238E27FC236}">
                <a16:creationId xmlns:a16="http://schemas.microsoft.com/office/drawing/2014/main" id="{24C105AA-D8A3-5B1F-23EA-420DC24AAB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55372" y="185738"/>
            <a:ext cx="1881255" cy="1876425"/>
          </a:xfrm>
          <a:prstGeom prst="rect">
            <a:avLst/>
          </a:prstGeom>
        </p:spPr>
      </p:pic>
      <p:sp>
        <p:nvSpPr>
          <p:cNvPr id="10" name="Footer Placeholder 3">
            <a:extLst>
              <a:ext uri="{FF2B5EF4-FFF2-40B4-BE49-F238E27FC236}">
                <a16:creationId xmlns:a16="http://schemas.microsoft.com/office/drawing/2014/main" id="{B041F8A6-1C8A-0BD1-F69D-C7135E2989CD}"/>
              </a:ext>
            </a:extLst>
          </p:cNvPr>
          <p:cNvSpPr txBox="1">
            <a:spLocks/>
          </p:cNvSpPr>
          <p:nvPr/>
        </p:nvSpPr>
        <p:spPr>
          <a:xfrm>
            <a:off x="2828504" y="6337398"/>
            <a:ext cx="6656317"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Sağlık Kültür ve Spor Daire Başkanlığı / Daire Başkanı Ayşegül DİRİ</a:t>
            </a:r>
            <a:endParaRPr lang="tr-TR" sz="1800" dirty="0">
              <a:solidFill>
                <a:schemeClr val="bg1"/>
              </a:solidFill>
            </a:endParaRPr>
          </a:p>
        </p:txBody>
      </p:sp>
    </p:spTree>
    <p:extLst>
      <p:ext uri="{BB962C8B-B14F-4D97-AF65-F5344CB8AC3E}">
        <p14:creationId xmlns:p14="http://schemas.microsoft.com/office/powerpoint/2010/main" val="3253488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t>ÖĞRENCİ FAALİYETLERİ BİRİMİ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FAALİYETLERİ BİRİMİ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3" name="Dikdörtgen 2"/>
          <p:cNvSpPr/>
          <p:nvPr/>
        </p:nvSpPr>
        <p:spPr>
          <a:xfrm>
            <a:off x="5577942" y="1253606"/>
            <a:ext cx="6084971" cy="5262979"/>
          </a:xfrm>
          <a:prstGeom prst="rect">
            <a:avLst/>
          </a:prstGeom>
        </p:spPr>
        <p:txBody>
          <a:bodyPr wrap="square">
            <a:spAutoFit/>
          </a:bodyPr>
          <a:lstStyle/>
          <a:p>
            <a:pPr algn="just">
              <a:buFont typeface="Wingdings" panose="05000000000000000000" pitchFamily="2" charset="2"/>
              <a:buChar char="Ø"/>
            </a:pPr>
            <a:r>
              <a:rPr lang="tr-TR" sz="1400" dirty="0" smtClean="0"/>
              <a:t>Birimimiz  </a:t>
            </a:r>
            <a:r>
              <a:rPr lang="tr-TR" sz="1400" dirty="0"/>
              <a:t>İdari ofisi ve Kulüplere ait ofisler Kongre Merkezi Binası B Blokta hizmet vermektedir</a:t>
            </a:r>
            <a:r>
              <a:rPr lang="tr-TR" sz="1400" dirty="0" smtClean="0"/>
              <a:t>. </a:t>
            </a:r>
            <a:endParaRPr lang="tr-TR" sz="1400" dirty="0"/>
          </a:p>
          <a:p>
            <a:pPr algn="just">
              <a:buFont typeface="Wingdings" panose="05000000000000000000" pitchFamily="2" charset="2"/>
              <a:buChar char="Ø"/>
            </a:pPr>
            <a:r>
              <a:rPr lang="tr-TR" sz="1400" dirty="0"/>
              <a:t>Üniversitemiz öğrencilerinin katılımı ile kurulan Öğrenci kulüplerinin faaliyetlerini  yürütmektedir</a:t>
            </a:r>
            <a:r>
              <a:rPr lang="tr-TR" sz="1400" dirty="0" smtClean="0"/>
              <a:t>.</a:t>
            </a:r>
          </a:p>
          <a:p>
            <a:pPr algn="just"/>
            <a:endParaRPr lang="tr-TR" sz="1400" dirty="0" smtClean="0"/>
          </a:p>
          <a:p>
            <a:pPr algn="just">
              <a:buFont typeface="Wingdings" panose="05000000000000000000" pitchFamily="2" charset="2"/>
              <a:buChar char="Ø"/>
            </a:pPr>
            <a:r>
              <a:rPr lang="tr-TR" sz="1400" dirty="0">
                <a:latin typeface="Calibri" panose="020F0502020204030204" pitchFamily="34" charset="0"/>
                <a:ea typeface="Calibri" panose="020F0502020204030204" pitchFamily="34" charset="0"/>
                <a:cs typeface="Times New Roman" panose="02020603050405020304" pitchFamily="18" charset="0"/>
              </a:rPr>
              <a:t>Üniversitemiz öğrencilerinin belirli bir hedef doğrultusunda eğitim, sağlık, spor, sanat, sosyal, bilimsel, kültürel ve benzeri beceri faaliyetleri yürütmek amacıyla bir araya gelerek oluşturdukları öğrenci topluluklarıdır</a:t>
            </a:r>
            <a:r>
              <a:rPr lang="tr-TR" sz="1400" dirty="0" smtClean="0">
                <a:latin typeface="Calibri" panose="020F0502020204030204" pitchFamily="34" charset="0"/>
                <a:ea typeface="Calibri" panose="020F0502020204030204" pitchFamily="34" charset="0"/>
                <a:cs typeface="Times New Roman" panose="02020603050405020304" pitchFamily="18" charset="0"/>
              </a:rPr>
              <a:t>.</a:t>
            </a:r>
          </a:p>
          <a:p>
            <a:pPr algn="just"/>
            <a:endParaRPr lang="tr-TR" sz="1400" dirty="0"/>
          </a:p>
          <a:p>
            <a:pPr algn="just">
              <a:buFont typeface="Wingdings" panose="05000000000000000000" pitchFamily="2" charset="2"/>
              <a:buChar char="Ø"/>
            </a:pPr>
            <a:r>
              <a:rPr lang="tr-TR" sz="1400" dirty="0"/>
              <a:t>Öğrencilerin, kampüs yaşamına, topluma, çevreye ve doğaya karşı sorumluluklarını geliştirmelerini sağlayacak projeler üretir ve öğrenci kulüpleri tarafından önerilen projeleri değerlendirir. </a:t>
            </a:r>
            <a:endParaRPr lang="tr-TR" sz="1400" dirty="0" smtClean="0"/>
          </a:p>
          <a:p>
            <a:pPr algn="just"/>
            <a:endParaRPr lang="tr-TR" sz="1400" dirty="0"/>
          </a:p>
          <a:p>
            <a:pPr algn="just">
              <a:buFont typeface="Wingdings" panose="05000000000000000000" pitchFamily="2" charset="2"/>
              <a:buChar char="Ø"/>
            </a:pPr>
            <a:r>
              <a:rPr lang="tr-TR" sz="1400" dirty="0"/>
              <a:t>Üniversitemizde, toplam 76 Öğrenci Kulübü </a:t>
            </a:r>
            <a:r>
              <a:rPr lang="tr-TR" sz="1400" dirty="0" err="1" smtClean="0"/>
              <a:t>bulunmaktadır.Bu</a:t>
            </a:r>
            <a:r>
              <a:rPr lang="tr-TR" sz="1400" dirty="0" smtClean="0"/>
              <a:t> </a:t>
            </a:r>
            <a:r>
              <a:rPr lang="tr-TR" sz="1400" dirty="0"/>
              <a:t>Kulüplerde üye olarak bulunan öğrenci sayımız 7000 in üzerindedir</a:t>
            </a:r>
            <a:r>
              <a:rPr lang="tr-TR" sz="1400" dirty="0" smtClean="0"/>
              <a:t>.</a:t>
            </a:r>
          </a:p>
          <a:p>
            <a:pPr algn="just">
              <a:buFont typeface="Wingdings" panose="05000000000000000000" pitchFamily="2" charset="2"/>
              <a:buChar char="Ø"/>
            </a:pPr>
            <a:endParaRPr lang="tr-TR" sz="1400" dirty="0"/>
          </a:p>
          <a:p>
            <a:pPr algn="just">
              <a:buFont typeface="Wingdings" panose="05000000000000000000" pitchFamily="2" charset="2"/>
              <a:buChar char="Ø"/>
            </a:pPr>
            <a:r>
              <a:rPr lang="tr-TR" sz="1400" dirty="0"/>
              <a:t>Öğrenci kulüplerimiz  sosyal amaçlıdır ve öğrencilerimize boş zamanlarını ilgilendikleri alanlarda değerlendirme olanağını sunmaktadır. </a:t>
            </a:r>
            <a:endParaRPr lang="tr-TR" sz="1400" dirty="0" smtClean="0"/>
          </a:p>
          <a:p>
            <a:pPr algn="just"/>
            <a:endParaRPr lang="tr-TR" sz="1400" dirty="0"/>
          </a:p>
          <a:p>
            <a:pPr algn="just">
              <a:buFont typeface="Wingdings" panose="05000000000000000000" pitchFamily="2" charset="2"/>
              <a:buChar char="Ø"/>
            </a:pPr>
            <a:r>
              <a:rPr lang="tr-TR" sz="1400" dirty="0"/>
              <a:t>Her öğrenci kulübü küçük bir şirket modeli ile çalışmaktadır. Bu deneyim, öğrencilerimize, mezun olduktan sonraki hayatlarında  bir kazanım olarak ayrıcalık sunmaktadır</a:t>
            </a:r>
            <a:r>
              <a:rPr lang="tr-TR" sz="1400" dirty="0" smtClean="0"/>
              <a:t>.</a:t>
            </a:r>
          </a:p>
          <a:p>
            <a:pPr lvl="8" algn="just"/>
            <a:r>
              <a:rPr lang="tr-TR" sz="1400" dirty="0" smtClean="0">
                <a:solidFill>
                  <a:schemeClr val="accent1"/>
                </a:solidFill>
              </a:rPr>
              <a:t>                          (ofb.cu.edu.tr)</a:t>
            </a:r>
            <a:endParaRPr lang="tr-TR" sz="1400" dirty="0"/>
          </a:p>
          <a:p>
            <a:pPr lvl="8" algn="just">
              <a:buFont typeface="Wingdings" panose="05000000000000000000" pitchFamily="2" charset="2"/>
              <a:buChar char="Ø"/>
            </a:pPr>
            <a:endParaRPr lang="tr-TR" sz="1400" dirty="0"/>
          </a:p>
        </p:txBody>
      </p:sp>
      <p:sp>
        <p:nvSpPr>
          <p:cNvPr id="11" name="Dikdörtgen 10"/>
          <p:cNvSpPr/>
          <p:nvPr/>
        </p:nvSpPr>
        <p:spPr>
          <a:xfrm>
            <a:off x="4996646" y="3342146"/>
            <a:ext cx="6219116" cy="477054"/>
          </a:xfrm>
          <a:prstGeom prst="rect">
            <a:avLst/>
          </a:prstGeom>
        </p:spPr>
        <p:txBody>
          <a:bodyPr wrap="square">
            <a:spAutoFit/>
          </a:bodyPr>
          <a:lstStyle/>
          <a:p>
            <a:pPr marL="285750" indent="-285750" algn="just">
              <a:buFont typeface="Wingdings" panose="05000000000000000000" pitchFamily="2" charset="2"/>
              <a:buChar char="Ø"/>
            </a:pPr>
            <a:endParaRPr lang="tr-TR" sz="1100" b="1" dirty="0" smtClean="0"/>
          </a:p>
          <a:p>
            <a:pPr marL="285750" indent="-285750" algn="just">
              <a:buFont typeface="Wingdings" panose="05000000000000000000" pitchFamily="2" charset="2"/>
              <a:buChar char="Ø"/>
            </a:pPr>
            <a:endParaRPr lang="tr-TR" sz="1400" dirty="0"/>
          </a:p>
        </p:txBody>
      </p:sp>
      <p:pic>
        <p:nvPicPr>
          <p:cNvPr id="12" name="Resim 11"/>
          <p:cNvPicPr>
            <a:picLocks noChangeAspect="1"/>
          </p:cNvPicPr>
          <p:nvPr/>
        </p:nvPicPr>
        <p:blipFill>
          <a:blip r:embed="rId2"/>
          <a:stretch>
            <a:fillRect/>
          </a:stretch>
        </p:blipFill>
        <p:spPr>
          <a:xfrm>
            <a:off x="311541" y="1138686"/>
            <a:ext cx="5157606" cy="4787661"/>
          </a:xfrm>
          <a:prstGeom prst="rect">
            <a:avLst/>
          </a:prstGeom>
        </p:spPr>
      </p:pic>
      <p:sp>
        <p:nvSpPr>
          <p:cNvPr id="6" name="Sağ Ok 5"/>
          <p:cNvSpPr/>
          <p:nvPr/>
        </p:nvSpPr>
        <p:spPr>
          <a:xfrm>
            <a:off x="2890344" y="3782392"/>
            <a:ext cx="414068" cy="189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32847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t>ÖĞRENCİ FAALİYETLERİ BİRİMİ ÖĞRENCİ KULÜPLERİ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FAALİYETLERİ BİRİMİ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3" name="Dikdörtgen 2"/>
          <p:cNvSpPr/>
          <p:nvPr/>
        </p:nvSpPr>
        <p:spPr>
          <a:xfrm>
            <a:off x="0" y="1143294"/>
            <a:ext cx="2881165" cy="4832092"/>
          </a:xfrm>
          <a:prstGeom prst="rect">
            <a:avLst/>
          </a:prstGeom>
        </p:spPr>
        <p:txBody>
          <a:bodyPr wrap="square">
            <a:spAutoFit/>
          </a:bodyPr>
          <a:lstStyle/>
          <a:p>
            <a:pPr fontAlgn="t">
              <a:buFont typeface="Wingdings" panose="05000000000000000000" pitchFamily="2" charset="2"/>
              <a:buNone/>
            </a:pPr>
            <a:r>
              <a:rPr lang="tr-TR" altLang="tr-TR" sz="1400" dirty="0"/>
              <a:t>1 AKADEMİ VİZYON KULÜBÜ </a:t>
            </a:r>
          </a:p>
          <a:p>
            <a:pPr fontAlgn="t">
              <a:buFont typeface="Wingdings" panose="05000000000000000000" pitchFamily="2" charset="2"/>
              <a:buNone/>
            </a:pPr>
            <a:r>
              <a:rPr lang="tr-TR" altLang="tr-TR" sz="1400" dirty="0"/>
              <a:t>2 ARKEOLOJİ KULÜBÜ </a:t>
            </a:r>
          </a:p>
          <a:p>
            <a:pPr fontAlgn="t">
              <a:buFont typeface="Wingdings" panose="05000000000000000000" pitchFamily="2" charset="2"/>
              <a:buNone/>
            </a:pPr>
            <a:r>
              <a:rPr lang="tr-TR" altLang="tr-TR" sz="1400" dirty="0"/>
              <a:t>3 ATATÜRKÇÜ DÜŞÜNCE KULÜBÜ </a:t>
            </a:r>
          </a:p>
          <a:p>
            <a:pPr fontAlgn="t">
              <a:buFont typeface="Wingdings" panose="05000000000000000000" pitchFamily="2" charset="2"/>
              <a:buNone/>
            </a:pPr>
            <a:r>
              <a:rPr lang="tr-TR" altLang="tr-TR" sz="1400" dirty="0"/>
              <a:t>4 ATLI SPOR KULÜBÜ </a:t>
            </a:r>
          </a:p>
          <a:p>
            <a:pPr fontAlgn="t">
              <a:buFont typeface="Wingdings" panose="05000000000000000000" pitchFamily="2" charset="2"/>
              <a:buNone/>
            </a:pPr>
            <a:r>
              <a:rPr lang="tr-TR" altLang="tr-TR" sz="1400" dirty="0"/>
              <a:t>5 BİLİM VE FEN KULÜBÜ </a:t>
            </a:r>
          </a:p>
          <a:p>
            <a:pPr fontAlgn="t">
              <a:buFont typeface="Wingdings" panose="05000000000000000000" pitchFamily="2" charset="2"/>
              <a:buNone/>
            </a:pPr>
            <a:r>
              <a:rPr lang="tr-TR" altLang="tr-TR" sz="1400" dirty="0"/>
              <a:t>6 BİSİKLET KULÜBÜ </a:t>
            </a:r>
          </a:p>
          <a:p>
            <a:pPr fontAlgn="t">
              <a:buFont typeface="Wingdings" panose="05000000000000000000" pitchFamily="2" charset="2"/>
              <a:buNone/>
            </a:pPr>
            <a:r>
              <a:rPr lang="tr-TR" altLang="tr-TR" sz="1400" dirty="0"/>
              <a:t>7 ÇİZGİ ROMAN </a:t>
            </a:r>
          </a:p>
          <a:p>
            <a:pPr fontAlgn="t">
              <a:buFont typeface="Wingdings" panose="05000000000000000000" pitchFamily="2" charset="2"/>
              <a:buNone/>
            </a:pPr>
            <a:r>
              <a:rPr lang="tr-TR" altLang="tr-TR" sz="1400" dirty="0"/>
              <a:t>8 ÇUKUROVA PDR KULÜBÜ </a:t>
            </a:r>
          </a:p>
          <a:p>
            <a:pPr fontAlgn="t">
              <a:buFont typeface="Wingdings" panose="05000000000000000000" pitchFamily="2" charset="2"/>
              <a:buNone/>
            </a:pPr>
            <a:r>
              <a:rPr lang="tr-TR" altLang="tr-TR" sz="1400" dirty="0"/>
              <a:t>9 DAĞCILIK KULÜBÜ </a:t>
            </a:r>
          </a:p>
          <a:p>
            <a:pPr fontAlgn="t">
              <a:buFont typeface="Wingdings" panose="05000000000000000000" pitchFamily="2" charset="2"/>
              <a:buNone/>
            </a:pPr>
            <a:r>
              <a:rPr lang="tr-TR" altLang="tr-TR" sz="1400" dirty="0"/>
              <a:t>10 DOĞA VE ÇEVRE </a:t>
            </a:r>
            <a:r>
              <a:rPr lang="tr-TR" altLang="tr-TR" sz="1400" dirty="0" smtClean="0"/>
              <a:t>KULÜBÜ</a:t>
            </a:r>
            <a:endParaRPr lang="tr-TR" altLang="tr-TR" sz="1400" dirty="0"/>
          </a:p>
          <a:p>
            <a:pPr fontAlgn="t">
              <a:buFont typeface="Wingdings" panose="05000000000000000000" pitchFamily="2" charset="2"/>
              <a:buNone/>
            </a:pPr>
            <a:r>
              <a:rPr lang="tr-TR" altLang="tr-TR" sz="1400" dirty="0"/>
              <a:t>11 ENGELSİZ HAYAT KULÜBÜ </a:t>
            </a:r>
          </a:p>
          <a:p>
            <a:pPr fontAlgn="t">
              <a:buFont typeface="Wingdings" panose="05000000000000000000" pitchFamily="2" charset="2"/>
              <a:buNone/>
            </a:pPr>
            <a:r>
              <a:rPr lang="tr-TR" altLang="tr-TR" sz="1400" dirty="0"/>
              <a:t>12 ERASMUS ÖĞRENCİLERİ KULÜBÜ </a:t>
            </a:r>
          </a:p>
          <a:p>
            <a:pPr fontAlgn="t">
              <a:buFont typeface="Wingdings" panose="05000000000000000000" pitchFamily="2" charset="2"/>
              <a:buNone/>
            </a:pPr>
            <a:r>
              <a:rPr lang="tr-TR" altLang="tr-TR" sz="1400" dirty="0"/>
              <a:t>13 FOTOĞRAFCILIK KULÜBÜ </a:t>
            </a:r>
          </a:p>
          <a:p>
            <a:pPr fontAlgn="t">
              <a:buFont typeface="Wingdings" panose="05000000000000000000" pitchFamily="2" charset="2"/>
              <a:buNone/>
            </a:pPr>
            <a:r>
              <a:rPr lang="tr-TR" altLang="tr-TR" sz="1400" dirty="0"/>
              <a:t>14 GENÇ MÜHENDİSLER KULÜBÜ </a:t>
            </a:r>
          </a:p>
          <a:p>
            <a:pPr fontAlgn="t">
              <a:buFont typeface="Wingdings" panose="05000000000000000000" pitchFamily="2" charset="2"/>
              <a:buNone/>
            </a:pPr>
            <a:r>
              <a:rPr lang="tr-TR" altLang="tr-TR" sz="1400" dirty="0"/>
              <a:t>15 GİRİŞİMCİLİK KULÜBÜ </a:t>
            </a:r>
          </a:p>
          <a:p>
            <a:pPr fontAlgn="t">
              <a:buFont typeface="Wingdings" panose="05000000000000000000" pitchFamily="2" charset="2"/>
              <a:buNone/>
            </a:pPr>
            <a:r>
              <a:rPr lang="tr-TR" altLang="tr-TR" sz="1400" dirty="0"/>
              <a:t>16 GO KULÜBÜ </a:t>
            </a:r>
          </a:p>
          <a:p>
            <a:pPr fontAlgn="t">
              <a:buFont typeface="Wingdings" panose="05000000000000000000" pitchFamily="2" charset="2"/>
              <a:buNone/>
            </a:pPr>
            <a:r>
              <a:rPr lang="tr-TR" altLang="tr-TR" sz="1400" dirty="0"/>
              <a:t>17 HAYVAN DOSTLARI KULÜBÜ </a:t>
            </a:r>
          </a:p>
          <a:p>
            <a:pPr fontAlgn="t">
              <a:buFont typeface="Wingdings" panose="05000000000000000000" pitchFamily="2" charset="2"/>
              <a:buNone/>
            </a:pPr>
            <a:r>
              <a:rPr lang="tr-TR" altLang="tr-TR" sz="1400" dirty="0"/>
              <a:t>18 HUKUK KULÜBÜ </a:t>
            </a:r>
          </a:p>
          <a:p>
            <a:pPr fontAlgn="t">
              <a:buFont typeface="Wingdings" panose="05000000000000000000" pitchFamily="2" charset="2"/>
              <a:buNone/>
            </a:pPr>
            <a:r>
              <a:rPr lang="tr-TR" altLang="tr-TR" sz="1400" dirty="0"/>
              <a:t>19 İEEE KLÜBÜ </a:t>
            </a:r>
            <a:endParaRPr lang="tr-TR" altLang="tr-TR" sz="1400" dirty="0" smtClean="0"/>
          </a:p>
          <a:p>
            <a:pPr fontAlgn="t">
              <a:buFont typeface="Wingdings" panose="05000000000000000000" pitchFamily="2" charset="2"/>
              <a:buNone/>
            </a:pPr>
            <a:r>
              <a:rPr lang="tr-TR" altLang="tr-TR" sz="1400" dirty="0"/>
              <a:t>20 KANSERE GÜLÜMSE KULÜBÜ </a:t>
            </a:r>
          </a:p>
          <a:p>
            <a:pPr fontAlgn="t">
              <a:buFont typeface="Wingdings" panose="05000000000000000000" pitchFamily="2" charset="2"/>
              <a:buNone/>
            </a:pPr>
            <a:r>
              <a:rPr lang="tr-TR" altLang="tr-TR" sz="1400" dirty="0"/>
              <a:t>21 KARİYER KULÜBÜ </a:t>
            </a:r>
          </a:p>
          <a:p>
            <a:pPr fontAlgn="t">
              <a:buFont typeface="Wingdings" panose="05000000000000000000" pitchFamily="2" charset="2"/>
              <a:buNone/>
            </a:pPr>
            <a:endParaRPr lang="tr-TR" altLang="tr-TR" sz="1400" dirty="0"/>
          </a:p>
        </p:txBody>
      </p:sp>
      <p:sp>
        <p:nvSpPr>
          <p:cNvPr id="11" name="Dikdörtgen 10"/>
          <p:cNvSpPr/>
          <p:nvPr/>
        </p:nvSpPr>
        <p:spPr>
          <a:xfrm>
            <a:off x="4996646" y="3342146"/>
            <a:ext cx="6219116" cy="477054"/>
          </a:xfrm>
          <a:prstGeom prst="rect">
            <a:avLst/>
          </a:prstGeom>
        </p:spPr>
        <p:txBody>
          <a:bodyPr wrap="square">
            <a:spAutoFit/>
          </a:bodyPr>
          <a:lstStyle/>
          <a:p>
            <a:pPr marL="285750" indent="-285750" algn="just">
              <a:buFont typeface="Wingdings" panose="05000000000000000000" pitchFamily="2" charset="2"/>
              <a:buChar char="Ø"/>
            </a:pPr>
            <a:endParaRPr lang="tr-TR" sz="1100" b="1" dirty="0" smtClean="0"/>
          </a:p>
          <a:p>
            <a:pPr marL="285750" indent="-285750" algn="just">
              <a:buFont typeface="Wingdings" panose="05000000000000000000" pitchFamily="2" charset="2"/>
              <a:buChar char="Ø"/>
            </a:pPr>
            <a:endParaRPr lang="tr-TR" sz="1400" dirty="0"/>
          </a:p>
        </p:txBody>
      </p:sp>
      <p:sp>
        <p:nvSpPr>
          <p:cNvPr id="14" name="Dikdörtgen 13"/>
          <p:cNvSpPr/>
          <p:nvPr/>
        </p:nvSpPr>
        <p:spPr>
          <a:xfrm>
            <a:off x="6429894" y="1038966"/>
            <a:ext cx="3112021" cy="4832092"/>
          </a:xfrm>
          <a:prstGeom prst="rect">
            <a:avLst/>
          </a:prstGeom>
        </p:spPr>
        <p:txBody>
          <a:bodyPr wrap="square">
            <a:spAutoFit/>
          </a:bodyPr>
          <a:lstStyle/>
          <a:p>
            <a:pPr fontAlgn="t">
              <a:buFont typeface="Wingdings" panose="05000000000000000000" pitchFamily="2" charset="2"/>
              <a:buNone/>
            </a:pPr>
            <a:r>
              <a:rPr lang="tr-TR" altLang="tr-TR" sz="1400" dirty="0" smtClean="0"/>
              <a:t>41 </a:t>
            </a:r>
            <a:r>
              <a:rPr lang="tr-TR" altLang="tr-TR" sz="1400" dirty="0"/>
              <a:t>UZAY BİLİMLERİ VE ARAŞTIRMALARI </a:t>
            </a:r>
            <a:r>
              <a:rPr lang="tr-TR" altLang="tr-TR" sz="1400" dirty="0" smtClean="0"/>
              <a:t>    KULÜBÜ </a:t>
            </a:r>
            <a:endParaRPr lang="tr-TR" altLang="tr-TR" sz="1400" dirty="0"/>
          </a:p>
          <a:p>
            <a:pPr fontAlgn="t">
              <a:buFont typeface="Wingdings" panose="05000000000000000000" pitchFamily="2" charset="2"/>
              <a:buNone/>
            </a:pPr>
            <a:r>
              <a:rPr lang="tr-TR" altLang="tr-TR" sz="1400" dirty="0"/>
              <a:t>42 YAPI VE TASARIM KULÜBÜ </a:t>
            </a:r>
          </a:p>
          <a:p>
            <a:pPr fontAlgn="t">
              <a:buFont typeface="Wingdings" panose="05000000000000000000" pitchFamily="2" charset="2"/>
              <a:buNone/>
            </a:pPr>
            <a:r>
              <a:rPr lang="tr-TR" altLang="tr-TR" sz="1400" dirty="0"/>
              <a:t>43 YENİLER KULÜBÜ </a:t>
            </a:r>
          </a:p>
          <a:p>
            <a:pPr fontAlgn="t">
              <a:buFont typeface="Wingdings" panose="05000000000000000000" pitchFamily="2" charset="2"/>
              <a:buNone/>
            </a:pPr>
            <a:r>
              <a:rPr lang="tr-TR" altLang="tr-TR" sz="1400" dirty="0"/>
              <a:t>44 YÖNEYLEM ARAŞTIRMA KULÜBÜ </a:t>
            </a:r>
          </a:p>
          <a:p>
            <a:pPr fontAlgn="t">
              <a:buFont typeface="Wingdings" panose="05000000000000000000" pitchFamily="2" charset="2"/>
              <a:buNone/>
            </a:pPr>
            <a:r>
              <a:rPr lang="tr-TR" altLang="tr-TR" sz="1400" dirty="0"/>
              <a:t>45 BİYOMEDİKAL TEKNOLOJİLERİ KULÜBÜ </a:t>
            </a:r>
          </a:p>
          <a:p>
            <a:pPr fontAlgn="t">
              <a:buFont typeface="Wingdings" panose="05000000000000000000" pitchFamily="2" charset="2"/>
              <a:buNone/>
            </a:pPr>
            <a:r>
              <a:rPr lang="tr-TR" altLang="tr-TR" sz="1400" dirty="0"/>
              <a:t>46 BRİÇ KULÜBÜ</a:t>
            </a:r>
          </a:p>
          <a:p>
            <a:pPr fontAlgn="t">
              <a:buFont typeface="Wingdings" panose="05000000000000000000" pitchFamily="2" charset="2"/>
              <a:buNone/>
            </a:pPr>
            <a:r>
              <a:rPr lang="tr-TR" altLang="tr-TR" sz="1400" dirty="0"/>
              <a:t>47 EKSTREM MOTOR SPORLARI KULÜBÜ </a:t>
            </a:r>
          </a:p>
          <a:p>
            <a:pPr fontAlgn="t">
              <a:buFont typeface="Wingdings" panose="05000000000000000000" pitchFamily="2" charset="2"/>
              <a:buNone/>
            </a:pPr>
            <a:r>
              <a:rPr lang="tr-TR" altLang="tr-TR" sz="1400" dirty="0"/>
              <a:t>48 EŞLİ DANSLAR KULÜBÜ </a:t>
            </a:r>
          </a:p>
          <a:p>
            <a:pPr fontAlgn="t">
              <a:buFont typeface="Wingdings" panose="05000000000000000000" pitchFamily="2" charset="2"/>
              <a:buNone/>
            </a:pPr>
            <a:r>
              <a:rPr lang="tr-TR" altLang="tr-TR" sz="1400" dirty="0"/>
              <a:t>49 DİPLOMASİ KULÜBÜ </a:t>
            </a:r>
          </a:p>
          <a:p>
            <a:pPr fontAlgn="t">
              <a:buFont typeface="Wingdings" panose="05000000000000000000" pitchFamily="2" charset="2"/>
              <a:buNone/>
            </a:pPr>
            <a:r>
              <a:rPr lang="tr-TR" altLang="tr-TR" sz="1400" dirty="0" smtClean="0"/>
              <a:t>50 </a:t>
            </a:r>
            <a:r>
              <a:rPr lang="tr-TR" altLang="tr-TR" sz="1400" dirty="0"/>
              <a:t>FÜTÜRİZM KULÜBÜ </a:t>
            </a:r>
          </a:p>
          <a:p>
            <a:pPr fontAlgn="t">
              <a:buFont typeface="Wingdings" panose="05000000000000000000" pitchFamily="2" charset="2"/>
              <a:buNone/>
            </a:pPr>
            <a:r>
              <a:rPr lang="tr-TR" altLang="tr-TR" sz="1400" dirty="0"/>
              <a:t>51 GENÇ EĞİTİMCİLER KULÜBÜ </a:t>
            </a:r>
          </a:p>
          <a:p>
            <a:pPr fontAlgn="t">
              <a:buFont typeface="Wingdings" panose="05000000000000000000" pitchFamily="2" charset="2"/>
              <a:buNone/>
            </a:pPr>
            <a:r>
              <a:rPr lang="tr-TR" altLang="tr-TR" sz="1400" dirty="0"/>
              <a:t>52 GENÇ LİDERLER KULÜBÜ </a:t>
            </a:r>
          </a:p>
          <a:p>
            <a:pPr fontAlgn="t">
              <a:buFont typeface="Wingdings" panose="05000000000000000000" pitchFamily="2" charset="2"/>
              <a:buNone/>
            </a:pPr>
            <a:r>
              <a:rPr lang="tr-TR" altLang="tr-TR" sz="1400" dirty="0"/>
              <a:t>53 GRAFİK TASARIM KULÜBÜ </a:t>
            </a:r>
          </a:p>
          <a:p>
            <a:pPr fontAlgn="t">
              <a:buFont typeface="Wingdings" panose="05000000000000000000" pitchFamily="2" charset="2"/>
              <a:buNone/>
            </a:pPr>
            <a:r>
              <a:rPr lang="tr-TR" altLang="tr-TR" sz="1400" dirty="0"/>
              <a:t>54 HAVACILIK KULÜBÜ </a:t>
            </a:r>
          </a:p>
          <a:p>
            <a:pPr fontAlgn="t">
              <a:buFont typeface="Wingdings" panose="05000000000000000000" pitchFamily="2" charset="2"/>
              <a:buNone/>
            </a:pPr>
            <a:r>
              <a:rPr lang="tr-TR" altLang="tr-TR" sz="1400" dirty="0"/>
              <a:t>55 İKTİSAT KULÜBÜ </a:t>
            </a:r>
          </a:p>
          <a:p>
            <a:pPr fontAlgn="t">
              <a:buFont typeface="Wingdings" panose="05000000000000000000" pitchFamily="2" charset="2"/>
              <a:buNone/>
            </a:pPr>
            <a:r>
              <a:rPr lang="tr-TR" altLang="tr-TR" sz="1400" dirty="0"/>
              <a:t>56 İNSAN VE TOPLUM KULÜBÜ </a:t>
            </a:r>
          </a:p>
          <a:p>
            <a:pPr fontAlgn="t">
              <a:buFont typeface="Wingdings" panose="05000000000000000000" pitchFamily="2" charset="2"/>
              <a:buNone/>
            </a:pPr>
            <a:r>
              <a:rPr lang="tr-TR" altLang="tr-TR" sz="1400" dirty="0"/>
              <a:t>57 İSTATİSTİK ARAŞTIRMA </a:t>
            </a:r>
            <a:r>
              <a:rPr lang="tr-TR" altLang="tr-TR" sz="1400" dirty="0" smtClean="0"/>
              <a:t>KULÜBÜ</a:t>
            </a:r>
          </a:p>
          <a:p>
            <a:pPr fontAlgn="t">
              <a:buFont typeface="Wingdings" panose="05000000000000000000" pitchFamily="2" charset="2"/>
              <a:buNone/>
            </a:pPr>
            <a:r>
              <a:rPr lang="tr-TR" altLang="tr-TR" sz="1400" dirty="0"/>
              <a:t>58 İŞLETME KULÜBÜ </a:t>
            </a:r>
          </a:p>
          <a:p>
            <a:pPr fontAlgn="t">
              <a:buFont typeface="Wingdings" panose="05000000000000000000" pitchFamily="2" charset="2"/>
              <a:buNone/>
            </a:pPr>
            <a:r>
              <a:rPr lang="tr-TR" altLang="tr-TR" sz="1400" dirty="0"/>
              <a:t>59 KADIN ÇALIŞMALARI KULÜBÜ </a:t>
            </a:r>
          </a:p>
          <a:p>
            <a:pPr fontAlgn="t">
              <a:buFont typeface="Wingdings" panose="05000000000000000000" pitchFamily="2" charset="2"/>
              <a:buNone/>
            </a:pPr>
            <a:r>
              <a:rPr lang="tr-TR" altLang="tr-TR" sz="1400" dirty="0" smtClean="0"/>
              <a:t> </a:t>
            </a:r>
            <a:endParaRPr lang="tr-TR" altLang="tr-TR" sz="1400" dirty="0"/>
          </a:p>
        </p:txBody>
      </p:sp>
      <p:sp>
        <p:nvSpPr>
          <p:cNvPr id="7" name="Dikdörtgen 6"/>
          <p:cNvSpPr/>
          <p:nvPr/>
        </p:nvSpPr>
        <p:spPr>
          <a:xfrm>
            <a:off x="2685832" y="1014809"/>
            <a:ext cx="3939395" cy="4801314"/>
          </a:xfrm>
          <a:prstGeom prst="rect">
            <a:avLst/>
          </a:prstGeom>
        </p:spPr>
        <p:txBody>
          <a:bodyPr wrap="square">
            <a:spAutoFit/>
          </a:bodyPr>
          <a:lstStyle/>
          <a:p>
            <a:pPr fontAlgn="t">
              <a:buFont typeface="Wingdings" panose="05000000000000000000" pitchFamily="2" charset="2"/>
              <a:buNone/>
            </a:pPr>
            <a:r>
              <a:rPr lang="tr-TR" altLang="tr-TR" sz="1400" dirty="0" smtClean="0"/>
              <a:t>22 </a:t>
            </a:r>
            <a:r>
              <a:rPr lang="tr-TR" altLang="tr-TR" sz="1400" dirty="0"/>
              <a:t>KIZILAY KULÜBÜ </a:t>
            </a:r>
          </a:p>
          <a:p>
            <a:pPr fontAlgn="t">
              <a:buFont typeface="Wingdings" panose="05000000000000000000" pitchFamily="2" charset="2"/>
              <a:buNone/>
            </a:pPr>
            <a:r>
              <a:rPr lang="tr-TR" altLang="tr-TR" sz="1400" dirty="0"/>
              <a:t>23 KORUMALI FUTBOL KULÜBÜ </a:t>
            </a:r>
          </a:p>
          <a:p>
            <a:pPr fontAlgn="t">
              <a:buFont typeface="Wingdings" panose="05000000000000000000" pitchFamily="2" charset="2"/>
              <a:buNone/>
            </a:pPr>
            <a:r>
              <a:rPr lang="tr-TR" altLang="tr-TR" sz="1400" dirty="0"/>
              <a:t>24 OKÇULUK KULÜBÜ </a:t>
            </a:r>
          </a:p>
          <a:p>
            <a:pPr fontAlgn="t">
              <a:buFont typeface="Wingdings" panose="05000000000000000000" pitchFamily="2" charset="2"/>
              <a:buNone/>
            </a:pPr>
            <a:r>
              <a:rPr lang="tr-TR" altLang="tr-TR" sz="1400" dirty="0"/>
              <a:t>25 OTOMOTİV KULÜBÜ</a:t>
            </a:r>
          </a:p>
          <a:p>
            <a:pPr fontAlgn="t">
              <a:buFont typeface="Wingdings" panose="05000000000000000000" pitchFamily="2" charset="2"/>
              <a:buNone/>
            </a:pPr>
            <a:r>
              <a:rPr lang="tr-TR" altLang="tr-TR" sz="1400" dirty="0" smtClean="0"/>
              <a:t>26 </a:t>
            </a:r>
            <a:r>
              <a:rPr lang="tr-TR" altLang="tr-TR" sz="1400" dirty="0"/>
              <a:t>PROJE ARASTIRMA VE GELISTIRME KULUBU </a:t>
            </a:r>
          </a:p>
          <a:p>
            <a:pPr fontAlgn="t">
              <a:buFont typeface="Wingdings" panose="05000000000000000000" pitchFamily="2" charset="2"/>
              <a:buNone/>
            </a:pPr>
            <a:r>
              <a:rPr lang="tr-TR" altLang="tr-TR" sz="1400" dirty="0"/>
              <a:t>27 PSİKOLOJİ KULÜBÜ </a:t>
            </a:r>
          </a:p>
          <a:p>
            <a:pPr fontAlgn="t">
              <a:buFont typeface="Wingdings" panose="05000000000000000000" pitchFamily="2" charset="2"/>
              <a:buNone/>
            </a:pPr>
            <a:r>
              <a:rPr lang="tr-TR" altLang="tr-TR" sz="1400" dirty="0"/>
              <a:t>28 SAĞLIK BİLİMLERİ ARAŞTIRMA KULÜBÜ </a:t>
            </a:r>
          </a:p>
          <a:p>
            <a:pPr fontAlgn="t">
              <a:buFont typeface="Wingdings" panose="05000000000000000000" pitchFamily="2" charset="2"/>
              <a:buNone/>
            </a:pPr>
            <a:r>
              <a:rPr lang="tr-TR" altLang="tr-TR" sz="1400" dirty="0"/>
              <a:t>29 SAĞLIK ÖĞRENCİLERİ KULÜBÜ </a:t>
            </a:r>
          </a:p>
          <a:p>
            <a:pPr fontAlgn="t">
              <a:buFont typeface="Wingdings" panose="05000000000000000000" pitchFamily="2" charset="2"/>
              <a:buNone/>
            </a:pPr>
            <a:r>
              <a:rPr lang="tr-TR" altLang="tr-TR" sz="1400" dirty="0"/>
              <a:t>30 SAVUNMA VE YÜKSEK TEKNOLOJİLER KULÜBÜ </a:t>
            </a:r>
          </a:p>
          <a:p>
            <a:pPr fontAlgn="t">
              <a:buFont typeface="Wingdings" panose="05000000000000000000" pitchFamily="2" charset="2"/>
              <a:buNone/>
            </a:pPr>
            <a:r>
              <a:rPr lang="tr-TR" altLang="tr-TR" sz="1400" dirty="0"/>
              <a:t>31 SİNEMA KULÜBÜ </a:t>
            </a:r>
          </a:p>
          <a:p>
            <a:pPr fontAlgn="t">
              <a:buFont typeface="Wingdings" panose="05000000000000000000" pitchFamily="2" charset="2"/>
              <a:buNone/>
            </a:pPr>
            <a:r>
              <a:rPr lang="tr-TR" altLang="tr-TR" sz="1400" dirty="0"/>
              <a:t>32 SİNERJİ KULÜBÜ </a:t>
            </a:r>
          </a:p>
          <a:p>
            <a:pPr fontAlgn="t">
              <a:buFont typeface="Wingdings" panose="05000000000000000000" pitchFamily="2" charset="2"/>
              <a:buNone/>
            </a:pPr>
            <a:r>
              <a:rPr lang="tr-TR" altLang="tr-TR" sz="1400" dirty="0"/>
              <a:t>33 TARIM VE GIDA KULÜBÜ </a:t>
            </a:r>
          </a:p>
          <a:p>
            <a:pPr fontAlgn="t">
              <a:buFont typeface="Wingdings" panose="05000000000000000000" pitchFamily="2" charset="2"/>
              <a:buNone/>
            </a:pPr>
            <a:r>
              <a:rPr lang="tr-TR" altLang="tr-TR" sz="1400" dirty="0"/>
              <a:t>34 TARİH KULÜBÜ </a:t>
            </a:r>
          </a:p>
          <a:p>
            <a:pPr fontAlgn="t">
              <a:buFont typeface="Wingdings" panose="05000000000000000000" pitchFamily="2" charset="2"/>
              <a:buNone/>
            </a:pPr>
            <a:r>
              <a:rPr lang="tr-TR" altLang="tr-TR" sz="1400" dirty="0"/>
              <a:t>35 TEKSTİL VE MODA KULÜBÜ </a:t>
            </a:r>
          </a:p>
          <a:p>
            <a:pPr fontAlgn="t">
              <a:buFont typeface="Wingdings" panose="05000000000000000000" pitchFamily="2" charset="2"/>
              <a:buNone/>
            </a:pPr>
            <a:r>
              <a:rPr lang="tr-TR" altLang="tr-TR" sz="1400" dirty="0"/>
              <a:t>36 TİYATRO KULÜBÜ </a:t>
            </a:r>
          </a:p>
          <a:p>
            <a:pPr fontAlgn="t">
              <a:buFont typeface="Wingdings" panose="05000000000000000000" pitchFamily="2" charset="2"/>
              <a:buNone/>
            </a:pPr>
            <a:r>
              <a:rPr lang="tr-TR" altLang="tr-TR" sz="1400" dirty="0"/>
              <a:t>37 TOPLUM GÖNÜLLÜLERİ KULÜBÜ </a:t>
            </a:r>
          </a:p>
          <a:p>
            <a:pPr fontAlgn="t">
              <a:buFont typeface="Wingdings" panose="05000000000000000000" pitchFamily="2" charset="2"/>
              <a:buNone/>
            </a:pPr>
            <a:r>
              <a:rPr lang="tr-TR" altLang="tr-TR" sz="1400" dirty="0"/>
              <a:t>38 TOPLUMSAL ARAŞTIRMALAR KULÜBÜ </a:t>
            </a:r>
          </a:p>
          <a:p>
            <a:pPr fontAlgn="t"/>
            <a:r>
              <a:rPr lang="tr-TR" altLang="tr-TR" sz="1400" dirty="0"/>
              <a:t>39 TURAN DÜŞÜNCE KULÜBÜ </a:t>
            </a:r>
          </a:p>
          <a:p>
            <a:pPr fontAlgn="t"/>
            <a:r>
              <a:rPr lang="tr-TR" altLang="tr-TR" sz="1400" dirty="0"/>
              <a:t>40 ULUSLAR ARASI ÜNİVERSİTE GENÇLİĞİ KULÜBÜ</a:t>
            </a:r>
          </a:p>
          <a:p>
            <a:pPr fontAlgn="t">
              <a:buFont typeface="Wingdings" panose="05000000000000000000" pitchFamily="2" charset="2"/>
              <a:buNone/>
            </a:pPr>
            <a:endParaRPr lang="tr-TR" altLang="tr-TR" sz="1400" dirty="0" smtClean="0"/>
          </a:p>
          <a:p>
            <a:pPr fontAlgn="t">
              <a:buFont typeface="Wingdings" panose="05000000000000000000" pitchFamily="2" charset="2"/>
              <a:buNone/>
            </a:pPr>
            <a:endParaRPr lang="tr-TR" altLang="tr-TR" sz="1400" dirty="0">
              <a:ea typeface="Verdana" panose="020B0604030504040204" pitchFamily="34" charset="0"/>
              <a:cs typeface="Verdana" panose="020B0604030504040204" pitchFamily="34" charset="0"/>
            </a:endParaRPr>
          </a:p>
          <a:p>
            <a:pPr algn="just"/>
            <a:endParaRPr lang="tr-TR" sz="1200" dirty="0"/>
          </a:p>
        </p:txBody>
      </p:sp>
      <p:sp>
        <p:nvSpPr>
          <p:cNvPr id="15" name="Dikdörtgen 14"/>
          <p:cNvSpPr/>
          <p:nvPr/>
        </p:nvSpPr>
        <p:spPr>
          <a:xfrm>
            <a:off x="9599384" y="948823"/>
            <a:ext cx="2745015" cy="5478423"/>
          </a:xfrm>
          <a:prstGeom prst="rect">
            <a:avLst/>
          </a:prstGeom>
        </p:spPr>
        <p:txBody>
          <a:bodyPr wrap="square">
            <a:spAutoFit/>
          </a:bodyPr>
          <a:lstStyle/>
          <a:p>
            <a:pPr fontAlgn="t">
              <a:buFont typeface="Wingdings" panose="05000000000000000000" pitchFamily="2" charset="2"/>
              <a:buNone/>
            </a:pPr>
            <a:r>
              <a:rPr lang="tr-TR" altLang="tr-TR" sz="1400" dirty="0" smtClean="0"/>
              <a:t>60 </a:t>
            </a:r>
            <a:r>
              <a:rPr lang="tr-TR" altLang="tr-TR" sz="1400" dirty="0"/>
              <a:t>KRİTİK ANALİTİK DÜŞÜNME KULÜBÜ</a:t>
            </a:r>
          </a:p>
          <a:p>
            <a:pPr fontAlgn="t">
              <a:buFont typeface="Wingdings" panose="05000000000000000000" pitchFamily="2" charset="2"/>
              <a:buNone/>
            </a:pPr>
            <a:r>
              <a:rPr lang="tr-TR" altLang="tr-TR" sz="1400" dirty="0"/>
              <a:t>61 KÜLTÜR VE EDEBİYAT KULÜBÜ </a:t>
            </a:r>
          </a:p>
          <a:p>
            <a:pPr fontAlgn="t">
              <a:buFont typeface="Wingdings" panose="05000000000000000000" pitchFamily="2" charset="2"/>
              <a:buNone/>
            </a:pPr>
            <a:r>
              <a:rPr lang="tr-TR" altLang="tr-TR" sz="1400" dirty="0"/>
              <a:t>62 MÜHENDİSLİK MİMARLIK KULÜBÜ </a:t>
            </a:r>
          </a:p>
          <a:p>
            <a:pPr fontAlgn="t">
              <a:buFont typeface="Wingdings" panose="05000000000000000000" pitchFamily="2" charset="2"/>
              <a:buNone/>
            </a:pPr>
            <a:r>
              <a:rPr lang="tr-TR" altLang="tr-TR" sz="1400" dirty="0"/>
              <a:t>63 NAR SANAT KULÜBÜ </a:t>
            </a:r>
          </a:p>
          <a:p>
            <a:pPr fontAlgn="t">
              <a:buFont typeface="Wingdings" panose="05000000000000000000" pitchFamily="2" charset="2"/>
              <a:buNone/>
            </a:pPr>
            <a:r>
              <a:rPr lang="tr-TR" altLang="tr-TR" sz="1400" dirty="0"/>
              <a:t>64 POPÜLER MÜZİK KULÜBÜ </a:t>
            </a:r>
          </a:p>
          <a:p>
            <a:pPr fontAlgn="t">
              <a:buFont typeface="Wingdings" panose="05000000000000000000" pitchFamily="2" charset="2"/>
              <a:buNone/>
            </a:pPr>
            <a:r>
              <a:rPr lang="tr-TR" altLang="tr-TR" sz="1400" dirty="0"/>
              <a:t>65 SATRANÇ KULÜBÜ</a:t>
            </a:r>
          </a:p>
          <a:p>
            <a:pPr fontAlgn="t">
              <a:buFont typeface="Wingdings" panose="05000000000000000000" pitchFamily="2" charset="2"/>
              <a:buNone/>
            </a:pPr>
            <a:r>
              <a:rPr lang="tr-TR" altLang="tr-TR" sz="1400" dirty="0"/>
              <a:t>66 SOSYALİST DÜŞÜNCE KULÜBÜ </a:t>
            </a:r>
          </a:p>
          <a:p>
            <a:pPr fontAlgn="t">
              <a:buFont typeface="Wingdings" panose="05000000000000000000" pitchFamily="2" charset="2"/>
              <a:buNone/>
            </a:pPr>
            <a:r>
              <a:rPr lang="tr-TR" altLang="tr-TR" sz="1400" dirty="0"/>
              <a:t>67 TOPLUMSAL FARKINDALIK KULÜBÜ </a:t>
            </a:r>
          </a:p>
          <a:p>
            <a:pPr fontAlgn="t">
              <a:buFont typeface="Wingdings" panose="05000000000000000000" pitchFamily="2" charset="2"/>
              <a:buNone/>
            </a:pPr>
            <a:r>
              <a:rPr lang="tr-TR" altLang="tr-TR" sz="1400" dirty="0"/>
              <a:t>68 TÜRKİSTAN KÜLTÜRÜNÜ TANITMA KULÜBÜ </a:t>
            </a:r>
          </a:p>
          <a:p>
            <a:pPr fontAlgn="t">
              <a:buFont typeface="Wingdings" panose="05000000000000000000" pitchFamily="2" charset="2"/>
              <a:buNone/>
            </a:pPr>
            <a:r>
              <a:rPr lang="tr-TR" altLang="tr-TR" sz="1400" dirty="0"/>
              <a:t>69 YAYIN KULÜBÜ</a:t>
            </a:r>
          </a:p>
          <a:p>
            <a:pPr fontAlgn="t">
              <a:buFont typeface="Wingdings" panose="05000000000000000000" pitchFamily="2" charset="2"/>
              <a:buNone/>
            </a:pPr>
            <a:r>
              <a:rPr lang="tr-TR" altLang="tr-TR" sz="1400" dirty="0"/>
              <a:t>70 E-SPOR KULÜBÜ</a:t>
            </a:r>
          </a:p>
          <a:p>
            <a:pPr fontAlgn="t">
              <a:buFont typeface="Wingdings" panose="05000000000000000000" pitchFamily="2" charset="2"/>
              <a:buNone/>
            </a:pPr>
            <a:r>
              <a:rPr lang="tr-TR" altLang="tr-TR" sz="1400" dirty="0" smtClean="0"/>
              <a:t>71 KALİTE </a:t>
            </a:r>
            <a:r>
              <a:rPr lang="tr-TR" altLang="tr-TR" sz="1400" dirty="0"/>
              <a:t>ELÇİLERİ KULÜBÜ </a:t>
            </a:r>
          </a:p>
          <a:p>
            <a:pPr fontAlgn="t">
              <a:buFont typeface="Wingdings" panose="05000000000000000000" pitchFamily="2" charset="2"/>
              <a:buNone/>
            </a:pPr>
            <a:r>
              <a:rPr lang="tr-TR" altLang="tr-TR" sz="1400" dirty="0" smtClean="0"/>
              <a:t>72 GENÇ </a:t>
            </a:r>
            <a:r>
              <a:rPr lang="tr-TR" altLang="tr-TR" sz="1400" dirty="0"/>
              <a:t>YERYÜZÜ </a:t>
            </a:r>
            <a:r>
              <a:rPr lang="tr-TR" altLang="tr-TR" sz="1400" dirty="0" smtClean="0"/>
              <a:t>DOKTORLARI </a:t>
            </a:r>
            <a:r>
              <a:rPr lang="tr-TR" altLang="tr-TR" sz="1400" dirty="0"/>
              <a:t>KULÜBÜ</a:t>
            </a:r>
          </a:p>
          <a:p>
            <a:pPr fontAlgn="t">
              <a:buFont typeface="Wingdings" panose="05000000000000000000" pitchFamily="2" charset="2"/>
              <a:buNone/>
            </a:pPr>
            <a:r>
              <a:rPr lang="tr-TR" altLang="tr-TR" sz="1400" dirty="0" smtClean="0"/>
              <a:t>73 GENÇ </a:t>
            </a:r>
            <a:r>
              <a:rPr lang="tr-TR" altLang="tr-TR" sz="1400" dirty="0"/>
              <a:t>YEŞİLAY KULÜBÜ</a:t>
            </a:r>
          </a:p>
          <a:p>
            <a:pPr fontAlgn="t">
              <a:buFont typeface="Wingdings" panose="05000000000000000000" pitchFamily="2" charset="2"/>
              <a:buNone/>
            </a:pPr>
            <a:r>
              <a:rPr lang="tr-TR" altLang="tr-TR" sz="1400" dirty="0" smtClean="0"/>
              <a:t>74 FELSEFE </a:t>
            </a:r>
            <a:r>
              <a:rPr lang="tr-TR" altLang="tr-TR" sz="1400" dirty="0"/>
              <a:t>KULÜBÜ</a:t>
            </a:r>
          </a:p>
          <a:p>
            <a:pPr fontAlgn="t">
              <a:buFont typeface="Wingdings" panose="05000000000000000000" pitchFamily="2" charset="2"/>
              <a:buNone/>
            </a:pPr>
            <a:r>
              <a:rPr lang="tr-TR" altLang="tr-TR" sz="1400" dirty="0" smtClean="0"/>
              <a:t>75 MAVİ KELEBEKLER KULÜBÜ</a:t>
            </a:r>
          </a:p>
          <a:p>
            <a:pPr fontAlgn="t">
              <a:buFont typeface="Wingdings" panose="05000000000000000000" pitchFamily="2" charset="2"/>
              <a:buNone/>
            </a:pPr>
            <a:r>
              <a:rPr lang="tr-TR" altLang="tr-TR" sz="1400" dirty="0" smtClean="0"/>
              <a:t>76 ECZACILIK KULÜBÜ</a:t>
            </a:r>
            <a:endParaRPr lang="tr-TR" altLang="tr-TR" sz="1400" dirty="0"/>
          </a:p>
          <a:p>
            <a:pPr fontAlgn="t">
              <a:buFont typeface="Wingdings" panose="05000000000000000000" pitchFamily="2" charset="2"/>
              <a:buNone/>
            </a:pPr>
            <a:endParaRPr lang="tr-TR" altLang="tr-TR" sz="1400" dirty="0" smtClean="0">
              <a:ea typeface="Verdana" panose="020B0604030504040204" pitchFamily="34" charset="0"/>
              <a:cs typeface="Verdana" panose="020B0604030504040204" pitchFamily="34" charset="0"/>
            </a:endParaRPr>
          </a:p>
          <a:p>
            <a:pPr fontAlgn="t"/>
            <a:r>
              <a:rPr lang="tr-TR" altLang="tr-TR" sz="1400" dirty="0" smtClean="0">
                <a:ea typeface="Verdana" panose="020B0604030504040204" pitchFamily="34" charset="0"/>
                <a:cs typeface="Verdana" panose="020B0604030504040204" pitchFamily="34" charset="0"/>
              </a:rPr>
              <a:t>	</a:t>
            </a:r>
            <a:r>
              <a:rPr lang="tr-TR" sz="1400" dirty="0">
                <a:solidFill>
                  <a:schemeClr val="accent1"/>
                </a:solidFill>
              </a:rPr>
              <a:t>(</a:t>
            </a:r>
            <a:r>
              <a:rPr lang="tr-TR" sz="1400" dirty="0" smtClean="0">
                <a:solidFill>
                  <a:schemeClr val="accent1"/>
                </a:solidFill>
              </a:rPr>
              <a:t>ofb.cu.edu.tr)</a:t>
            </a:r>
            <a:endParaRPr lang="tr-TR" altLang="tr-TR" sz="1400" dirty="0">
              <a:ea typeface="Verdana" panose="020B0604030504040204" pitchFamily="34" charset="0"/>
              <a:cs typeface="Verdana" panose="020B0604030504040204" pitchFamily="34" charset="0"/>
            </a:endParaRPr>
          </a:p>
          <a:p>
            <a:pPr fontAlgn="t">
              <a:buFont typeface="Wingdings" panose="05000000000000000000" pitchFamily="2" charset="2"/>
              <a:buNone/>
            </a:pPr>
            <a:endParaRPr lang="tr-TR" altLang="tr-TR" sz="14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31935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t>ÖĞRENCİ FAALİYETLERİ BİRİMİ (ÖFB)</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FAALİYETLERİ BİRİMİ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1" name="Dikdörtgen 10"/>
          <p:cNvSpPr/>
          <p:nvPr/>
        </p:nvSpPr>
        <p:spPr>
          <a:xfrm>
            <a:off x="4996646" y="3342146"/>
            <a:ext cx="6219116" cy="477054"/>
          </a:xfrm>
          <a:prstGeom prst="rect">
            <a:avLst/>
          </a:prstGeom>
        </p:spPr>
        <p:txBody>
          <a:bodyPr wrap="square">
            <a:spAutoFit/>
          </a:bodyPr>
          <a:lstStyle/>
          <a:p>
            <a:pPr marL="285750" indent="-285750" algn="just">
              <a:buFont typeface="Wingdings" panose="05000000000000000000" pitchFamily="2" charset="2"/>
              <a:buChar char="Ø"/>
            </a:pPr>
            <a:endParaRPr lang="tr-TR" sz="1100" b="1" dirty="0" smtClean="0"/>
          </a:p>
          <a:p>
            <a:pPr marL="285750" indent="-285750" algn="just">
              <a:buFont typeface="Wingdings" panose="05000000000000000000" pitchFamily="2" charset="2"/>
              <a:buChar char="Ø"/>
            </a:pPr>
            <a:endParaRPr lang="tr-TR" sz="1400" dirty="0"/>
          </a:p>
        </p:txBody>
      </p:sp>
      <p:sp>
        <p:nvSpPr>
          <p:cNvPr id="7" name="Dikdörtgen 6"/>
          <p:cNvSpPr/>
          <p:nvPr/>
        </p:nvSpPr>
        <p:spPr>
          <a:xfrm>
            <a:off x="727494" y="1130259"/>
            <a:ext cx="10944045" cy="4434547"/>
          </a:xfrm>
          <a:prstGeom prst="rect">
            <a:avLst/>
          </a:prstGeom>
        </p:spPr>
        <p:txBody>
          <a:bodyPr wrap="square">
            <a:spAutoFit/>
          </a:bodyPr>
          <a:lstStyle/>
          <a:p>
            <a:pPr>
              <a:lnSpc>
                <a:spcPct val="115000"/>
              </a:lnSpc>
              <a:spcAft>
                <a:spcPts val="1000"/>
              </a:spcAft>
            </a:pPr>
            <a:r>
              <a:rPr lang="tr-TR" b="1" dirty="0">
                <a:latin typeface="Calibri" panose="020F0502020204030204" pitchFamily="34" charset="0"/>
                <a:ea typeface="Calibri" panose="020F0502020204030204" pitchFamily="34" charset="0"/>
                <a:cs typeface="Times New Roman" panose="02020603050405020304" pitchFamily="18" charset="0"/>
              </a:rPr>
              <a:t>ÖĞRENCİ </a:t>
            </a:r>
            <a:r>
              <a:rPr lang="tr-TR" b="1" dirty="0" smtClean="0">
                <a:latin typeface="Calibri" panose="020F0502020204030204" pitchFamily="34" charset="0"/>
                <a:ea typeface="Calibri" panose="020F0502020204030204" pitchFamily="34" charset="0"/>
                <a:cs typeface="Times New Roman" panose="02020603050405020304" pitchFamily="18" charset="0"/>
              </a:rPr>
              <a:t>KULÜPLERİNE NASIL ÜYE OLUNUR?</a:t>
            </a:r>
            <a:endParaRPr lang="tr-TR"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Wingdings" panose="05000000000000000000" pitchFamily="2" charset="2"/>
              <a:buChar char="Ø"/>
            </a:pPr>
            <a:r>
              <a:rPr lang="tr-TR" sz="1600" dirty="0" smtClean="0">
                <a:ea typeface="Calibri" panose="020F0502020204030204" pitchFamily="34" charset="0"/>
                <a:cs typeface="Times New Roman" panose="02020603050405020304" pitchFamily="18" charset="0"/>
              </a:rPr>
              <a:t>Öğrenci </a:t>
            </a:r>
            <a:r>
              <a:rPr lang="tr-TR" sz="1600" dirty="0">
                <a:ea typeface="Calibri" panose="020F0502020204030204" pitchFamily="34" charset="0"/>
                <a:cs typeface="Times New Roman" panose="02020603050405020304" pitchFamily="18" charset="0"/>
              </a:rPr>
              <a:t>Kulüpler Kuruluş, Çalışma usul ve esasları yönergesi doğrultusunda faaliyet gösterirler</a:t>
            </a:r>
            <a:r>
              <a:rPr lang="tr-TR" sz="1600" dirty="0" smtClean="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tr-TR" sz="1600" dirty="0" smtClean="0"/>
              <a:t>Birimimizce </a:t>
            </a:r>
            <a:r>
              <a:rPr lang="tr-TR" sz="1600" dirty="0"/>
              <a:t>her </a:t>
            </a:r>
            <a:r>
              <a:rPr lang="tr-TR" sz="1600" dirty="0" smtClean="0"/>
              <a:t>eğitim- öğretim  </a:t>
            </a:r>
            <a:r>
              <a:rPr lang="tr-TR" sz="1600" dirty="0"/>
              <a:t>yılı başlangıcında bütün kulüplerin kendilerini yeni gelen </a:t>
            </a:r>
            <a:r>
              <a:rPr lang="tr-TR" sz="1600" dirty="0" smtClean="0"/>
              <a:t>öğrencilerine tanıttıkları </a:t>
            </a:r>
            <a:r>
              <a:rPr lang="tr-TR" sz="1600" dirty="0"/>
              <a:t>“Tanıtım Standı Haftası” düzenlenir. </a:t>
            </a:r>
            <a:endParaRPr lang="tr-TR" sz="1600" dirty="0" smtClean="0"/>
          </a:p>
          <a:p>
            <a:pPr marL="285750" indent="-285750" algn="just">
              <a:buFont typeface="Wingdings" panose="05000000000000000000" pitchFamily="2" charset="2"/>
              <a:buChar char="Ø"/>
            </a:pPr>
            <a:endParaRPr lang="tr-TR" sz="1600" dirty="0" smtClean="0"/>
          </a:p>
          <a:p>
            <a:pPr marL="285750" indent="-285750" algn="just">
              <a:buFont typeface="Wingdings" panose="05000000000000000000" pitchFamily="2" charset="2"/>
              <a:buChar char="Ø"/>
            </a:pPr>
            <a:r>
              <a:rPr lang="tr-TR" sz="1600" dirty="0" smtClean="0"/>
              <a:t>Merkezi </a:t>
            </a:r>
            <a:r>
              <a:rPr lang="tr-TR" sz="1600" dirty="0"/>
              <a:t>K</a:t>
            </a:r>
            <a:r>
              <a:rPr lang="tr-TR" sz="1600" dirty="0" smtClean="0"/>
              <a:t>afeterya </a:t>
            </a:r>
            <a:r>
              <a:rPr lang="tr-TR" sz="1600" dirty="0"/>
              <a:t>Ö</a:t>
            </a:r>
            <a:r>
              <a:rPr lang="tr-TR" sz="1600" dirty="0" smtClean="0"/>
              <a:t>ğrenci </a:t>
            </a:r>
            <a:r>
              <a:rPr lang="tr-TR" sz="1600" dirty="0"/>
              <a:t>Y</a:t>
            </a:r>
            <a:r>
              <a:rPr lang="tr-TR" sz="1600" dirty="0" smtClean="0"/>
              <a:t>emekhanesi önündeki </a:t>
            </a:r>
            <a:r>
              <a:rPr lang="tr-TR" sz="1600" dirty="0"/>
              <a:t>alanda </a:t>
            </a:r>
            <a:r>
              <a:rPr lang="tr-TR" sz="1600" dirty="0" smtClean="0"/>
              <a:t>gerçekleştirilen bu etkinlik sayesinde tüm  </a:t>
            </a:r>
            <a:r>
              <a:rPr lang="tr-TR" sz="1600" dirty="0"/>
              <a:t>kulüpler </a:t>
            </a:r>
            <a:r>
              <a:rPr lang="tr-TR" sz="1600" dirty="0" err="1"/>
              <a:t>stand</a:t>
            </a:r>
            <a:r>
              <a:rPr lang="tr-TR" sz="1600" dirty="0"/>
              <a:t>  açarak </a:t>
            </a:r>
            <a:r>
              <a:rPr lang="tr-TR" sz="1600" dirty="0" smtClean="0"/>
              <a:t>kulüpler kendilerini tanıtır ve üye </a:t>
            </a:r>
            <a:r>
              <a:rPr lang="tr-TR" sz="1600" dirty="0"/>
              <a:t>olmak isteyenlerin kulüp üyeliklerini gerçekleştirirler</a:t>
            </a:r>
            <a:r>
              <a:rPr lang="tr-TR" sz="1600" dirty="0" smtClean="0"/>
              <a:t>.</a:t>
            </a:r>
          </a:p>
          <a:p>
            <a:pPr marL="285750" indent="-285750" algn="just">
              <a:buFont typeface="Wingdings" panose="05000000000000000000" pitchFamily="2" charset="2"/>
              <a:buChar char="Ø"/>
            </a:pPr>
            <a:endParaRPr lang="tr-TR" sz="1600" dirty="0"/>
          </a:p>
          <a:p>
            <a:pPr marL="285750" indent="-285750" algn="just">
              <a:buFont typeface="Wingdings" panose="05000000000000000000" pitchFamily="2" charset="2"/>
              <a:buChar char="Ø"/>
            </a:pPr>
            <a:r>
              <a:rPr lang="tr-TR" sz="1600" dirty="0" smtClean="0"/>
              <a:t>Her </a:t>
            </a:r>
            <a:r>
              <a:rPr lang="tr-TR" sz="1600" dirty="0"/>
              <a:t>kulüp tanıtım standı haftası </a:t>
            </a:r>
            <a:r>
              <a:rPr lang="tr-TR" sz="1600" dirty="0" smtClean="0"/>
              <a:t>sonrasında birimimiz </a:t>
            </a:r>
            <a:r>
              <a:rPr lang="tr-TR" sz="1600" dirty="0"/>
              <a:t>gözetiminde </a:t>
            </a:r>
            <a:r>
              <a:rPr lang="tr-TR" sz="1600" dirty="0" smtClean="0"/>
              <a:t>Genel Kurulunu yapar ve her öğrenci yönetim kadrosu için aday olabilir. </a:t>
            </a:r>
          </a:p>
          <a:p>
            <a:pPr marL="285750" indent="-285750" algn="just">
              <a:buFont typeface="Wingdings" panose="05000000000000000000" pitchFamily="2" charset="2"/>
              <a:buChar char="Ø"/>
            </a:pPr>
            <a:endParaRPr lang="tr-TR" sz="1600" dirty="0" smtClean="0"/>
          </a:p>
          <a:p>
            <a:pPr marL="285750" indent="-285750" algn="just">
              <a:buFont typeface="Wingdings" panose="05000000000000000000" pitchFamily="2" charset="2"/>
              <a:buChar char="Ø"/>
            </a:pPr>
            <a:r>
              <a:rPr lang="tr-TR" sz="1600" dirty="0" smtClean="0"/>
              <a:t>Bunun </a:t>
            </a:r>
            <a:r>
              <a:rPr lang="tr-TR" sz="1600" dirty="0"/>
              <a:t>haricinde üniversitemiz öğrencileri </a:t>
            </a:r>
            <a:r>
              <a:rPr lang="tr-TR" sz="1600" dirty="0" smtClean="0"/>
              <a:t>yıl </a:t>
            </a:r>
            <a:r>
              <a:rPr lang="tr-TR" sz="1600" dirty="0"/>
              <a:t>içerisinde istedikleri tarihte istedikleri kulübe üye olma hakkına sahiptirler</a:t>
            </a:r>
            <a:r>
              <a:rPr lang="tr-TR" sz="1600" dirty="0" smtClean="0"/>
              <a:t>.</a:t>
            </a:r>
          </a:p>
          <a:p>
            <a:pPr marL="285750" indent="-285750" algn="just">
              <a:buFont typeface="Wingdings" panose="05000000000000000000" pitchFamily="2" charset="2"/>
              <a:buChar char="Ø"/>
            </a:pPr>
            <a:endParaRPr lang="tr-TR" sz="1600" dirty="0" smtClean="0"/>
          </a:p>
          <a:p>
            <a:pPr marL="285750" indent="-285750" algn="just">
              <a:buFont typeface="Wingdings" panose="05000000000000000000" pitchFamily="2" charset="2"/>
              <a:buChar char="Ø"/>
            </a:pPr>
            <a:r>
              <a:rPr lang="tr-TR" sz="1600" dirty="0" smtClean="0"/>
              <a:t> Mezun </a:t>
            </a:r>
            <a:r>
              <a:rPr lang="tr-TR" sz="1600" dirty="0"/>
              <a:t>olan öğrencilerimiz ise diledikleri taktirde fahri üye olarak kulüp üyeliklerini devam ettirebilir ama yönetime dahil olamazlar.</a:t>
            </a:r>
          </a:p>
          <a:p>
            <a:pPr marL="285750" indent="-285750">
              <a:lnSpc>
                <a:spcPct val="115000"/>
              </a:lnSpc>
              <a:spcAft>
                <a:spcPts val="1000"/>
              </a:spcAft>
              <a:buFont typeface="Wingdings" panose="05000000000000000000" pitchFamily="2" charset="2"/>
              <a:buChar char="Ø"/>
            </a:pPr>
            <a:endParaRPr lang="tr-TR"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1015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t>MERKEZİ KAFETERYA YÖNETİCİLİĞİ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MERKEZİ KAFETERYA YÖNETİCİLİĞİ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7" name="Dikdörtgen 6"/>
          <p:cNvSpPr/>
          <p:nvPr/>
        </p:nvSpPr>
        <p:spPr>
          <a:xfrm>
            <a:off x="6251786" y="1130259"/>
            <a:ext cx="5419753" cy="4985980"/>
          </a:xfrm>
          <a:prstGeom prst="rect">
            <a:avLst/>
          </a:prstGeom>
        </p:spPr>
        <p:txBody>
          <a:bodyPr wrap="square">
            <a:spAutoFit/>
          </a:bodyPr>
          <a:lstStyle/>
          <a:p>
            <a:endParaRPr lang="tr-TR" sz="1200" b="1" dirty="0" smtClean="0"/>
          </a:p>
          <a:p>
            <a:endParaRPr lang="tr-TR" sz="1200" b="1" dirty="0"/>
          </a:p>
          <a:p>
            <a:pPr marL="285750" indent="-285750"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Merkezi Kafeteryada günlük olarak Öğrenci, Personel ve Akademisyenlere </a:t>
            </a:r>
            <a:r>
              <a:rPr lang="tr-TR" sz="1400" b="1" dirty="0">
                <a:latin typeface="Times New Roman" panose="02020603050405020304" pitchFamily="18" charset="0"/>
                <a:cs typeface="Times New Roman" panose="02020603050405020304" pitchFamily="18" charset="0"/>
              </a:rPr>
              <a:t>dört çeşit </a:t>
            </a:r>
            <a:r>
              <a:rPr lang="tr-TR" sz="1400" dirty="0">
                <a:latin typeface="Times New Roman" panose="02020603050405020304" pitchFamily="18" charset="0"/>
                <a:cs typeface="Times New Roman" panose="02020603050405020304" pitchFamily="18" charset="0"/>
              </a:rPr>
              <a:t>yemek sunulmaktadır. </a:t>
            </a:r>
            <a:endParaRPr lang="tr-TR"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tr-T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Öğrenci Salonlarında birinci  </a:t>
            </a:r>
            <a:r>
              <a:rPr lang="tr-TR" sz="1400" dirty="0" smtClean="0">
                <a:latin typeface="Times New Roman" panose="02020603050405020304" pitchFamily="18" charset="0"/>
                <a:cs typeface="Times New Roman" panose="02020603050405020304" pitchFamily="18" charset="0"/>
              </a:rPr>
              <a:t>öğretime </a:t>
            </a:r>
            <a:r>
              <a:rPr lang="tr-TR" sz="1400" b="1" dirty="0" smtClean="0">
                <a:latin typeface="Times New Roman" panose="02020603050405020304" pitchFamily="18" charset="0"/>
                <a:cs typeface="Times New Roman" panose="02020603050405020304" pitchFamily="18" charset="0"/>
              </a:rPr>
              <a:t>10:30-13:30,  </a:t>
            </a:r>
            <a:r>
              <a:rPr lang="tr-TR" sz="1400" dirty="0">
                <a:latin typeface="Times New Roman" panose="02020603050405020304" pitchFamily="18" charset="0"/>
                <a:cs typeface="Times New Roman" panose="02020603050405020304" pitchFamily="18" charset="0"/>
              </a:rPr>
              <a:t>ikinci </a:t>
            </a:r>
            <a:r>
              <a:rPr lang="tr-TR" sz="1400" dirty="0" smtClean="0">
                <a:latin typeface="Times New Roman" panose="02020603050405020304" pitchFamily="18" charset="0"/>
                <a:cs typeface="Times New Roman" panose="02020603050405020304" pitchFamily="18" charset="0"/>
              </a:rPr>
              <a:t>öğretime ise  </a:t>
            </a:r>
            <a:r>
              <a:rPr lang="tr-TR" sz="1400" b="1" dirty="0">
                <a:latin typeface="Times New Roman" panose="02020603050405020304" pitchFamily="18" charset="0"/>
                <a:cs typeface="Times New Roman" panose="02020603050405020304" pitchFamily="18" charset="0"/>
              </a:rPr>
              <a:t>15:30-17:00</a:t>
            </a:r>
            <a:r>
              <a:rPr lang="tr-TR" sz="1400" dirty="0">
                <a:latin typeface="Times New Roman" panose="02020603050405020304" pitchFamily="18" charset="0"/>
                <a:cs typeface="Times New Roman" panose="02020603050405020304" pitchFamily="18" charset="0"/>
              </a:rPr>
              <a:t> saatleri arasında hizmet verilmektedir. </a:t>
            </a:r>
            <a:endParaRPr lang="tr-TR"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tr-T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 Her sabah </a:t>
            </a:r>
            <a:r>
              <a:rPr lang="tr-TR" sz="1400" b="1" dirty="0">
                <a:latin typeface="Times New Roman" panose="02020603050405020304" pitchFamily="18" charset="0"/>
                <a:cs typeface="Times New Roman" panose="02020603050405020304" pitchFamily="18" charset="0"/>
              </a:rPr>
              <a:t>07:30-09:00</a:t>
            </a:r>
            <a:r>
              <a:rPr lang="tr-TR" sz="1400" dirty="0">
                <a:latin typeface="Times New Roman" panose="02020603050405020304" pitchFamily="18" charset="0"/>
                <a:cs typeface="Times New Roman" panose="02020603050405020304" pitchFamily="18" charset="0"/>
              </a:rPr>
              <a:t> saatleri arasında ücretsiz sabah çorbası verilmektedir</a:t>
            </a:r>
            <a:r>
              <a:rPr lang="tr-TR"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endParaRPr lang="tr-TR" sz="1400" dirty="0" smtClean="0">
              <a:latin typeface="Times New Roman" panose="02020603050405020304" pitchFamily="18" charset="0"/>
              <a:cs typeface="Times New Roman" panose="02020603050405020304" pitchFamily="18" charset="0"/>
            </a:endParaRPr>
          </a:p>
          <a:p>
            <a:pPr marL="285750" indent="-285750" algn="just" fontAlgn="auto">
              <a:spcBef>
                <a:spcPts val="0"/>
              </a:spcBef>
              <a:spcAft>
                <a:spcPts val="0"/>
              </a:spcAft>
              <a:buFont typeface="Wingdings" panose="05000000000000000000" pitchFamily="2" charset="2"/>
              <a:buChar char="Ø"/>
              <a:defRPr/>
            </a:pPr>
            <a:endParaRPr lang="tr-TR" sz="1400" dirty="0"/>
          </a:p>
          <a:p>
            <a:pPr marL="285750" indent="-285750" algn="just">
              <a:buFont typeface="Wingdings" panose="05000000000000000000" pitchFamily="2" charset="2"/>
              <a:buChar char="Ø"/>
            </a:pPr>
            <a:r>
              <a:rPr lang="tr-TR" sz="1400" dirty="0"/>
              <a:t>Kongre Merkezinde bulunan yemekhanemiz de Saat 11:30-13:30 arası yemek servisi sunulmakta olup, bu saatler arası İlahiyat Fakültesinden Otomotiv Mühendisliğine kadar olan güzergâhta ulaşımı sağlamak için Ring Servisi hizmeti vermektedir.</a:t>
            </a:r>
          </a:p>
          <a:p>
            <a:pPr marL="285750" indent="-285750" algn="just">
              <a:buFont typeface="Wingdings" panose="05000000000000000000" pitchFamily="2" charset="2"/>
              <a:buChar char="Ø"/>
            </a:pPr>
            <a:endParaRPr lang="tr-TR" sz="1400" dirty="0">
              <a:latin typeface="Calibri" pitchFamily="34" charset="0"/>
            </a:endParaRPr>
          </a:p>
          <a:p>
            <a:pPr marL="285750" indent="-285750" algn="just">
              <a:buFont typeface="Wingdings" panose="05000000000000000000" pitchFamily="2" charset="2"/>
              <a:buChar char="Ø"/>
            </a:pPr>
            <a:r>
              <a:rPr lang="tr-TR" sz="1400" dirty="0">
                <a:latin typeface="Calibri" pitchFamily="34" charset="0"/>
              </a:rPr>
              <a:t>Ayrıca Kampüste bu saatler dışında yiyecek içecek hizmeti sunan bir çok kafe ve kantin bulunmaktadır. </a:t>
            </a:r>
            <a:endParaRPr lang="tr-TR" sz="1400" dirty="0" smtClean="0">
              <a:latin typeface="Calibri" pitchFamily="34" charset="0"/>
            </a:endParaRPr>
          </a:p>
          <a:p>
            <a:pPr marL="2114550" lvl="4" indent="-285750" algn="just">
              <a:buFont typeface="Wingdings" panose="05000000000000000000" pitchFamily="2" charset="2"/>
              <a:buChar char="Ø"/>
            </a:pPr>
            <a:endParaRPr lang="tr-TR" sz="1400" dirty="0">
              <a:latin typeface="Calibri" pitchFamily="34" charset="0"/>
            </a:endParaRPr>
          </a:p>
          <a:p>
            <a:pPr lvl="6" algn="just"/>
            <a:r>
              <a:rPr lang="tr-TR" sz="1400" dirty="0">
                <a:hlinkClick r:id="rId2"/>
              </a:rPr>
              <a:t>https://yemekhane.cu.edu.tr/</a:t>
            </a:r>
            <a:r>
              <a:rPr lang="tr-TR" sz="1400" dirty="0"/>
              <a:t> </a:t>
            </a:r>
            <a:endParaRPr lang="tr-TR" sz="1400" dirty="0">
              <a:latin typeface="Times New Roman" panose="02020603050405020304" pitchFamily="18" charset="0"/>
              <a:cs typeface="Times New Roman" panose="02020603050405020304" pitchFamily="18" charset="0"/>
            </a:endParaRPr>
          </a:p>
          <a:p>
            <a:pPr marL="3028950" lvl="6" indent="-285750" algn="just">
              <a:buFont typeface="Wingdings" panose="05000000000000000000" pitchFamily="2" charset="2"/>
              <a:buChar char="Ø"/>
            </a:pPr>
            <a:endParaRPr lang="tr-TR" sz="1400" dirty="0">
              <a:latin typeface="Calibri" pitchFamily="34" charset="0"/>
            </a:endParaRPr>
          </a:p>
          <a:p>
            <a:pPr marL="285750" indent="-285750" algn="just">
              <a:buFont typeface="Wingdings" panose="05000000000000000000" pitchFamily="2" charset="2"/>
              <a:buChar char="Ø"/>
            </a:pPr>
            <a:endParaRPr lang="tr-TR" sz="1400" dirty="0">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3"/>
          <a:stretch>
            <a:fillRect/>
          </a:stretch>
        </p:blipFill>
        <p:spPr>
          <a:xfrm>
            <a:off x="120969" y="1158623"/>
            <a:ext cx="5999124" cy="4806613"/>
          </a:xfrm>
          <a:prstGeom prst="rect">
            <a:avLst/>
          </a:prstGeom>
        </p:spPr>
      </p:pic>
      <p:sp>
        <p:nvSpPr>
          <p:cNvPr id="11" name="Sol Ok 10"/>
          <p:cNvSpPr/>
          <p:nvPr/>
        </p:nvSpPr>
        <p:spPr>
          <a:xfrm>
            <a:off x="1423358" y="1846053"/>
            <a:ext cx="810883" cy="3364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1400" dirty="0"/>
          </a:p>
        </p:txBody>
      </p:sp>
    </p:spTree>
    <p:extLst>
      <p:ext uri="{BB962C8B-B14F-4D97-AF65-F5344CB8AC3E}">
        <p14:creationId xmlns:p14="http://schemas.microsoft.com/office/powerpoint/2010/main" val="1777720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t>MERKEZİ KAFETERYA YÖNETİCİLİĞİ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MERKEZİ KAFETERYA YÖNETİCİLİĞİ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pic>
        <p:nvPicPr>
          <p:cNvPr id="9" name="Picture 2" descr="E:\merkezi kafeterya resimler\WhatsApp Image 2020-08-27 at 09.52.57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9787" y="1272712"/>
            <a:ext cx="5524494" cy="3704730"/>
          </a:xfrm>
          <a:prstGeom prst="rect">
            <a:avLst/>
          </a:prstGeom>
          <a:solidFill>
            <a:schemeClr val="bg1"/>
          </a:solidFill>
          <a:extLst/>
        </p:spPr>
      </p:pic>
    </p:spTree>
    <p:extLst>
      <p:ext uri="{BB962C8B-B14F-4D97-AF65-F5344CB8AC3E}">
        <p14:creationId xmlns:p14="http://schemas.microsoft.com/office/powerpoint/2010/main" val="239461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ctrTitle"/>
          </p:nvPr>
        </p:nvSpPr>
        <p:spPr>
          <a:xfrm>
            <a:off x="646981" y="270250"/>
            <a:ext cx="10964174" cy="577041"/>
          </a:xfrm>
        </p:spPr>
        <p:txBody>
          <a:bodyPr>
            <a:normAutofit fontScale="90000"/>
          </a:bodyPr>
          <a:lstStyle/>
          <a:p>
            <a:pPr algn="ctr"/>
            <a:r>
              <a:rPr lang="tr-TR" sz="3200" b="1" dirty="0" smtClean="0"/>
              <a:t>ÜNİVERSİTEMİZ ÖĞRENCİLERİNE YEMEK HİZMETİ VERİLEN YEMEKHANELER</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284125" y="6308548"/>
            <a:ext cx="1907875"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13233" y="632894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MERKEZİ KAFETERYA YÖNETİCİLİĞİ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7" name="Dikdörtgen 6"/>
          <p:cNvSpPr/>
          <p:nvPr/>
        </p:nvSpPr>
        <p:spPr>
          <a:xfrm>
            <a:off x="324709" y="1372583"/>
            <a:ext cx="5419753" cy="4678204"/>
          </a:xfrm>
          <a:prstGeom prst="rect">
            <a:avLst/>
          </a:prstGeom>
        </p:spPr>
        <p:txBody>
          <a:bodyPr wrap="square">
            <a:spAutoFit/>
          </a:bodyPr>
          <a:lstStyle/>
          <a:p>
            <a:pPr algn="ctr"/>
            <a:endParaRPr lang="tr-TR" sz="1400" b="1" dirty="0"/>
          </a:p>
          <a:p>
            <a:pPr marL="285750" indent="-285750" algn="just">
              <a:buFont typeface="Wingdings" panose="05000000000000000000" pitchFamily="2" charset="2"/>
              <a:buChar char="Ø"/>
            </a:pPr>
            <a:r>
              <a:rPr lang="tr-TR" dirty="0" smtClean="0">
                <a:cs typeface="Times New Roman" panose="02020603050405020304" pitchFamily="18" charset="0"/>
              </a:rPr>
              <a:t>MERKEZİ KAFETERYA YEMEKHANESİ</a:t>
            </a:r>
          </a:p>
          <a:p>
            <a:pPr marL="285750" indent="-285750" algn="just">
              <a:buFont typeface="Wingdings" panose="05000000000000000000" pitchFamily="2" charset="2"/>
              <a:buChar char="Ø"/>
            </a:pPr>
            <a:endParaRPr lang="tr-TR" dirty="0" smtClean="0">
              <a:cs typeface="Times New Roman" panose="02020603050405020304" pitchFamily="18" charset="0"/>
            </a:endParaRPr>
          </a:p>
          <a:p>
            <a:pPr marL="285750" indent="-285750" algn="just">
              <a:buFont typeface="Wingdings" panose="05000000000000000000" pitchFamily="2" charset="2"/>
              <a:buChar char="Ø"/>
            </a:pPr>
            <a:r>
              <a:rPr lang="tr-TR" dirty="0" smtClean="0">
                <a:cs typeface="Times New Roman" panose="02020603050405020304" pitchFamily="18" charset="0"/>
              </a:rPr>
              <a:t>TIP FAKÜLTESİ YEMEKHANESİ</a:t>
            </a:r>
          </a:p>
          <a:p>
            <a:pPr marL="285750" indent="-285750" algn="just">
              <a:buFont typeface="Wingdings" panose="05000000000000000000" pitchFamily="2" charset="2"/>
              <a:buChar char="Ø"/>
            </a:pPr>
            <a:endParaRPr lang="tr-TR" dirty="0" smtClean="0">
              <a:cs typeface="Times New Roman" panose="02020603050405020304" pitchFamily="18" charset="0"/>
            </a:endParaRPr>
          </a:p>
          <a:p>
            <a:pPr marL="285750" indent="-285750" algn="just">
              <a:buFont typeface="Wingdings" panose="05000000000000000000" pitchFamily="2" charset="2"/>
              <a:buChar char="Ø"/>
            </a:pPr>
            <a:r>
              <a:rPr lang="tr-TR" dirty="0" smtClean="0">
                <a:cs typeface="Times New Roman" panose="02020603050405020304" pitchFamily="18" charset="0"/>
              </a:rPr>
              <a:t>DİŞ HEKİMLİĞİ FAKÜLTESİ YEMEKHANESİ</a:t>
            </a:r>
          </a:p>
          <a:p>
            <a:pPr marL="285750" indent="-285750" algn="just">
              <a:buFont typeface="Wingdings" panose="05000000000000000000" pitchFamily="2" charset="2"/>
              <a:buChar char="Ø"/>
            </a:pPr>
            <a:endParaRPr lang="tr-TR" dirty="0" smtClean="0">
              <a:cs typeface="Times New Roman" panose="02020603050405020304" pitchFamily="18" charset="0"/>
            </a:endParaRPr>
          </a:p>
          <a:p>
            <a:pPr marL="285750" indent="-285750" algn="just">
              <a:buFont typeface="Wingdings" panose="05000000000000000000" pitchFamily="2" charset="2"/>
              <a:buChar char="Ø"/>
            </a:pPr>
            <a:r>
              <a:rPr lang="tr-TR" dirty="0" smtClean="0">
                <a:cs typeface="Times New Roman" panose="02020603050405020304" pitchFamily="18" charset="0"/>
              </a:rPr>
              <a:t>ADANA MESLEK YÜKSEKOKULU YEMEKHANESİ</a:t>
            </a:r>
          </a:p>
          <a:p>
            <a:pPr marL="285750" indent="-285750" algn="just">
              <a:buFont typeface="Wingdings" panose="05000000000000000000" pitchFamily="2" charset="2"/>
              <a:buChar char="Ø"/>
            </a:pPr>
            <a:endParaRPr lang="tr-TR" dirty="0" smtClean="0">
              <a:cs typeface="Times New Roman" panose="02020603050405020304" pitchFamily="18" charset="0"/>
            </a:endParaRPr>
          </a:p>
          <a:p>
            <a:pPr marL="285750" indent="-285750" algn="just">
              <a:buFont typeface="Wingdings" panose="05000000000000000000" pitchFamily="2" charset="2"/>
              <a:buChar char="Ø"/>
            </a:pPr>
            <a:r>
              <a:rPr lang="tr-TR" dirty="0" smtClean="0">
                <a:cs typeface="Times New Roman" panose="02020603050405020304" pitchFamily="18" charset="0"/>
              </a:rPr>
              <a:t>KONGRE MERKEZİ YEMEKHANESİ</a:t>
            </a:r>
          </a:p>
          <a:p>
            <a:pPr marL="285750" indent="-285750" algn="just">
              <a:buFont typeface="Wingdings" panose="05000000000000000000" pitchFamily="2" charset="2"/>
              <a:buChar char="Ø"/>
            </a:pPr>
            <a:endParaRPr lang="tr-TR" dirty="0">
              <a:cs typeface="Times New Roman" panose="02020603050405020304" pitchFamily="18" charset="0"/>
            </a:endParaRPr>
          </a:p>
          <a:p>
            <a:pPr marL="285750" indent="-285750">
              <a:buFont typeface="Wingdings" panose="05000000000000000000" pitchFamily="2" charset="2"/>
              <a:buChar char="Ø"/>
            </a:pPr>
            <a:r>
              <a:rPr lang="tr-TR" dirty="0"/>
              <a:t>KOZAN MESLEK YÜKSEKOKULU YEMEKHANESİ</a:t>
            </a: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a:t>CEYHAN MESLEK YÜKSEKOKULU YEMEKHANESİ</a:t>
            </a:r>
          </a:p>
          <a:p>
            <a:pPr algn="just"/>
            <a:endParaRPr lang="tr-TR" dirty="0"/>
          </a:p>
          <a:p>
            <a:pPr marL="285750" indent="-285750" algn="just" fontAlgn="auto">
              <a:spcBef>
                <a:spcPts val="0"/>
              </a:spcBef>
              <a:spcAft>
                <a:spcPts val="0"/>
              </a:spcAft>
              <a:buFont typeface="Wingdings" panose="05000000000000000000" pitchFamily="2" charset="2"/>
              <a:buChar char="Ø"/>
              <a:defRPr/>
            </a:pPr>
            <a:endParaRPr lang="tr-TR" dirty="0"/>
          </a:p>
          <a:p>
            <a:pPr marL="285750" indent="-285750" algn="just">
              <a:buFont typeface="Wingdings" panose="05000000000000000000" pitchFamily="2" charset="2"/>
              <a:buChar char="Ø"/>
            </a:pPr>
            <a:endParaRPr lang="tr-TR" sz="1400" dirty="0">
              <a:cs typeface="Times New Roman" panose="02020603050405020304" pitchFamily="18" charset="0"/>
            </a:endParaRPr>
          </a:p>
        </p:txBody>
      </p:sp>
      <p:sp>
        <p:nvSpPr>
          <p:cNvPr id="3" name="Dikdörtgen 2"/>
          <p:cNvSpPr/>
          <p:nvPr/>
        </p:nvSpPr>
        <p:spPr>
          <a:xfrm>
            <a:off x="5842959" y="910462"/>
            <a:ext cx="6096000" cy="4524315"/>
          </a:xfrm>
          <a:prstGeom prst="rect">
            <a:avLst/>
          </a:prstGeom>
        </p:spPr>
        <p:txBody>
          <a:bodyPr>
            <a:spAutoFit/>
          </a:bodyPr>
          <a:lstStyle/>
          <a:p>
            <a:pPr algn="ctr"/>
            <a:r>
              <a:rPr lang="tr-TR" b="1" dirty="0" smtClean="0">
                <a:solidFill>
                  <a:srgbClr val="FF0000"/>
                </a:solidFill>
              </a:rPr>
              <a:t> </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ALADAĞ MESLEK YÜKSEKOKULU YEMEKHANESİ</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POZANTI MESLEK YÜKSEKOKULU YEMEKHANESİ</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KARAİSALI MESLEK YÜKSEKOKULU YEMEKHANESİ</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ADANA ORGANİZE SANAYİ BÖLGESİ TEKNİK BİLİMLER MESLEK YÜKSEKOKULU YEMEKHANESİ</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İMAMOĞLU MESLEK YÜKSEKOKULU YEMEKHANESİ</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TUFANBEYLİ MESLEK YÜKSEKOKULU  YEMEKHANESİ</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YUMURTALIK MESLEK YÜKSEKOKULU YEMEKHANESİ</a:t>
            </a:r>
            <a:endParaRPr lang="tr-TR" dirty="0"/>
          </a:p>
        </p:txBody>
      </p:sp>
    </p:spTree>
    <p:extLst>
      <p:ext uri="{BB962C8B-B14F-4D97-AF65-F5344CB8AC3E}">
        <p14:creationId xmlns:p14="http://schemas.microsoft.com/office/powerpoint/2010/main" val="660785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t>MERKEZİ KAFETERYA YÖNETİCİLİĞİ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MERKEZİ KAFETERYA YÖNETİCİLİĞİ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7" name="Dikdörtgen 6"/>
          <p:cNvSpPr/>
          <p:nvPr/>
        </p:nvSpPr>
        <p:spPr>
          <a:xfrm>
            <a:off x="385824" y="1130733"/>
            <a:ext cx="11527255" cy="892552"/>
          </a:xfrm>
          <a:prstGeom prst="rect">
            <a:avLst/>
          </a:prstGeom>
        </p:spPr>
        <p:txBody>
          <a:bodyPr wrap="square">
            <a:spAutoFit/>
          </a:bodyPr>
          <a:lstStyle/>
          <a:p>
            <a:endParaRPr lang="tr-TR" sz="1200" b="1" dirty="0" smtClean="0"/>
          </a:p>
          <a:p>
            <a:pPr marL="171450" indent="-171450" algn="just">
              <a:buFont typeface="Wingdings" panose="05000000000000000000" pitchFamily="2" charset="2"/>
              <a:buChar char="Ø"/>
            </a:pPr>
            <a:r>
              <a:rPr lang="tr-TR" sz="1400" dirty="0"/>
              <a:t>Merkezi Kafeterya da sunulan aylık yemek listesine ve yemek ücretlerine üniversitemiz  </a:t>
            </a:r>
            <a:r>
              <a:rPr lang="tr-TR" sz="1400" dirty="0">
                <a:hlinkClick r:id="rId2"/>
              </a:rPr>
              <a:t>www.cu.edu.tr</a:t>
            </a:r>
            <a:r>
              <a:rPr lang="tr-TR" sz="1400" dirty="0"/>
              <a:t>  web adresinden ve Merkezi Kafeterya ya ait </a:t>
            </a:r>
            <a:r>
              <a:rPr lang="tr-TR" sz="1400" dirty="0">
                <a:hlinkClick r:id="rId3"/>
              </a:rPr>
              <a:t>https://yemekhane.cu.edu.tr/</a:t>
            </a:r>
            <a:r>
              <a:rPr lang="tr-TR" sz="1400" dirty="0"/>
              <a:t>  web adresinden ulaşabilirsiniz.</a:t>
            </a:r>
          </a:p>
          <a:p>
            <a:endParaRPr lang="tr-TR" sz="1200" b="1" dirty="0"/>
          </a:p>
        </p:txBody>
      </p:sp>
      <p:pic>
        <p:nvPicPr>
          <p:cNvPr id="9" name="Resim 8"/>
          <p:cNvPicPr>
            <a:picLocks noChangeAspect="1"/>
          </p:cNvPicPr>
          <p:nvPr/>
        </p:nvPicPr>
        <p:blipFill>
          <a:blip r:embed="rId4"/>
          <a:stretch>
            <a:fillRect/>
          </a:stretch>
        </p:blipFill>
        <p:spPr>
          <a:xfrm>
            <a:off x="278698" y="2023285"/>
            <a:ext cx="5691715" cy="3937568"/>
          </a:xfrm>
          <a:prstGeom prst="rect">
            <a:avLst/>
          </a:prstGeom>
        </p:spPr>
      </p:pic>
      <p:pic>
        <p:nvPicPr>
          <p:cNvPr id="12" name="Resim 11"/>
          <p:cNvPicPr>
            <a:picLocks noChangeAspect="1"/>
          </p:cNvPicPr>
          <p:nvPr/>
        </p:nvPicPr>
        <p:blipFill>
          <a:blip r:embed="rId5"/>
          <a:stretch>
            <a:fillRect/>
          </a:stretch>
        </p:blipFill>
        <p:spPr>
          <a:xfrm>
            <a:off x="6454351" y="2065556"/>
            <a:ext cx="5458728" cy="3969842"/>
          </a:xfrm>
          <a:prstGeom prst="rect">
            <a:avLst/>
          </a:prstGeom>
          <a:ln>
            <a:solidFill>
              <a:schemeClr val="bg1"/>
            </a:solidFill>
          </a:ln>
        </p:spPr>
      </p:pic>
      <p:sp>
        <p:nvSpPr>
          <p:cNvPr id="3" name="Sağ Ok 2"/>
          <p:cNvSpPr/>
          <p:nvPr/>
        </p:nvSpPr>
        <p:spPr>
          <a:xfrm>
            <a:off x="4087353" y="3371650"/>
            <a:ext cx="450142" cy="190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ağ Ok 5"/>
          <p:cNvSpPr/>
          <p:nvPr/>
        </p:nvSpPr>
        <p:spPr>
          <a:xfrm>
            <a:off x="8899043" y="3595254"/>
            <a:ext cx="569344" cy="2070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41493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t>ÖĞRENCİ KANTİNLERİ</a:t>
            </a:r>
            <a:endParaRPr lang="tr-TR" sz="3200" b="1" dirty="0"/>
          </a:p>
        </p:txBody>
      </p:sp>
      <p:sp>
        <p:nvSpPr>
          <p:cNvPr id="7" name="Metin Yer Tutucusu 6"/>
          <p:cNvSpPr>
            <a:spLocks noGrp="1"/>
          </p:cNvSpPr>
          <p:nvPr>
            <p:ph type="body" idx="1"/>
          </p:nvPr>
        </p:nvSpPr>
        <p:spPr>
          <a:xfrm>
            <a:off x="460374" y="1088462"/>
            <a:ext cx="5242629" cy="4562775"/>
          </a:xfrm>
        </p:spPr>
        <p:txBody>
          <a:bodyPr>
            <a:normAutofit fontScale="92500" lnSpcReduction="20000"/>
          </a:bodyPr>
          <a:lstStyle/>
          <a:p>
            <a:pPr algn="just"/>
            <a:r>
              <a:rPr lang="tr-TR" sz="2600" dirty="0" smtClean="0">
                <a:solidFill>
                  <a:schemeClr val="tx1"/>
                </a:solidFill>
              </a:rPr>
              <a:t>Üniversitemiz de ; </a:t>
            </a:r>
          </a:p>
          <a:p>
            <a:pPr marL="342900" indent="-342900" algn="just">
              <a:buFont typeface="Wingdings" panose="05000000000000000000" pitchFamily="2" charset="2"/>
              <a:buChar char="Ø"/>
            </a:pPr>
            <a:r>
              <a:rPr lang="tr-TR" sz="2200" dirty="0" smtClean="0">
                <a:solidFill>
                  <a:schemeClr val="tx1"/>
                </a:solidFill>
              </a:rPr>
              <a:t>Merkez R1 Kantini (Eğitim Fakültesi yanı)</a:t>
            </a:r>
          </a:p>
          <a:p>
            <a:pPr algn="just"/>
            <a:endParaRPr lang="tr-TR" sz="2200" dirty="0" smtClean="0">
              <a:solidFill>
                <a:schemeClr val="tx1"/>
              </a:solidFill>
            </a:endParaRPr>
          </a:p>
          <a:p>
            <a:pPr marL="342900" indent="-342900" algn="just">
              <a:buFont typeface="Wingdings" panose="05000000000000000000" pitchFamily="2" charset="2"/>
              <a:buChar char="Ø"/>
            </a:pPr>
            <a:r>
              <a:rPr lang="tr-TR" sz="2200" dirty="0" smtClean="0">
                <a:solidFill>
                  <a:schemeClr val="tx1"/>
                </a:solidFill>
              </a:rPr>
              <a:t>Doğa Kafe (İktisadi ve İdari Bilimler Fakültesi yanı)</a:t>
            </a:r>
          </a:p>
          <a:p>
            <a:pPr algn="just"/>
            <a:endParaRPr lang="tr-TR" sz="2200" dirty="0" smtClean="0">
              <a:solidFill>
                <a:schemeClr val="tx1"/>
              </a:solidFill>
            </a:endParaRPr>
          </a:p>
          <a:p>
            <a:pPr marL="342900" indent="-342900" algn="just">
              <a:buFont typeface="Wingdings" panose="05000000000000000000" pitchFamily="2" charset="2"/>
              <a:buChar char="Ø"/>
            </a:pPr>
            <a:r>
              <a:rPr lang="tr-TR" sz="2200" dirty="0" err="1" smtClean="0">
                <a:solidFill>
                  <a:schemeClr val="tx1"/>
                </a:solidFill>
              </a:rPr>
              <a:t>Target</a:t>
            </a:r>
            <a:r>
              <a:rPr lang="tr-TR" sz="2200" dirty="0" smtClean="0">
                <a:solidFill>
                  <a:schemeClr val="tx1"/>
                </a:solidFill>
              </a:rPr>
              <a:t> Kafe ( Kampüs Ziraat Bankası karşısı)</a:t>
            </a:r>
          </a:p>
          <a:p>
            <a:pPr algn="just"/>
            <a:endParaRPr lang="tr-TR" sz="2200" dirty="0" smtClean="0">
              <a:solidFill>
                <a:schemeClr val="tx1"/>
              </a:solidFill>
            </a:endParaRPr>
          </a:p>
          <a:p>
            <a:pPr marL="342900" indent="-342900" algn="just">
              <a:buFont typeface="Wingdings" panose="05000000000000000000" pitchFamily="2" charset="2"/>
              <a:buChar char="Ø"/>
            </a:pPr>
            <a:r>
              <a:rPr lang="tr-TR" sz="2200" dirty="0" smtClean="0">
                <a:solidFill>
                  <a:schemeClr val="tx1"/>
                </a:solidFill>
              </a:rPr>
              <a:t>Konservatuvar Kantini</a:t>
            </a:r>
          </a:p>
          <a:p>
            <a:pPr marL="342900" indent="-342900" algn="just">
              <a:buFont typeface="Wingdings" panose="05000000000000000000" pitchFamily="2" charset="2"/>
              <a:buChar char="Ø"/>
            </a:pPr>
            <a:endParaRPr lang="tr-TR" sz="2200" dirty="0" smtClean="0">
              <a:solidFill>
                <a:schemeClr val="tx1"/>
              </a:solidFill>
            </a:endParaRPr>
          </a:p>
          <a:p>
            <a:pPr marL="342900" indent="-342900" algn="just">
              <a:buFont typeface="Wingdings" panose="05000000000000000000" pitchFamily="2" charset="2"/>
              <a:buChar char="Ø"/>
            </a:pPr>
            <a:r>
              <a:rPr lang="tr-TR" sz="2200" dirty="0" smtClean="0">
                <a:solidFill>
                  <a:schemeClr val="tx1"/>
                </a:solidFill>
              </a:rPr>
              <a:t>Sağlık Bilimleri Fakültesi Kantini</a:t>
            </a:r>
          </a:p>
          <a:p>
            <a:pPr algn="just"/>
            <a:endParaRPr lang="tr-TR" sz="2200" dirty="0" smtClean="0">
              <a:solidFill>
                <a:schemeClr val="tx1"/>
              </a:solidFill>
            </a:endParaRPr>
          </a:p>
          <a:p>
            <a:pPr marL="342900" indent="-342900" algn="just">
              <a:buFont typeface="Wingdings" panose="05000000000000000000" pitchFamily="2" charset="2"/>
              <a:buChar char="Ø"/>
            </a:pPr>
            <a:r>
              <a:rPr lang="tr-TR" sz="2200" dirty="0" smtClean="0">
                <a:solidFill>
                  <a:schemeClr val="tx1"/>
                </a:solidFill>
              </a:rPr>
              <a:t>Spor Kafe ( Üniversite Migros Market arkası)</a:t>
            </a:r>
          </a:p>
          <a:p>
            <a:pPr marL="342900" indent="-342900" algn="just">
              <a:buFont typeface="Wingdings" panose="05000000000000000000" pitchFamily="2" charset="2"/>
              <a:buChar char="Ø"/>
            </a:pPr>
            <a:endParaRPr lang="tr-TR" dirty="0">
              <a:solidFill>
                <a:schemeClr val="tx1"/>
              </a:solidFill>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9" y="632646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KANTİNLERİ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5924204" y="1314129"/>
            <a:ext cx="6096000" cy="4708981"/>
          </a:xfrm>
          <a:prstGeom prst="rect">
            <a:avLst/>
          </a:prstGeom>
        </p:spPr>
        <p:txBody>
          <a:bodyPr>
            <a:spAutoFit/>
          </a:bodyPr>
          <a:lstStyle/>
          <a:p>
            <a:pPr marL="342900" indent="-342900" algn="just">
              <a:buFont typeface="Wingdings" panose="05000000000000000000" pitchFamily="2" charset="2"/>
              <a:buChar char="Ø"/>
            </a:pPr>
            <a:r>
              <a:rPr lang="tr-TR" sz="2400" dirty="0"/>
              <a:t>Abdi Sütçü Sağlık Hizmetleri Meslek Yüksekokulu </a:t>
            </a:r>
            <a:r>
              <a:rPr lang="tr-TR" sz="2400" dirty="0" smtClean="0"/>
              <a:t>Kantini</a:t>
            </a:r>
          </a:p>
          <a:p>
            <a:pPr marL="342900" indent="-342900" algn="just">
              <a:buFont typeface="Wingdings" panose="05000000000000000000" pitchFamily="2" charset="2"/>
              <a:buChar char="Ø"/>
            </a:pPr>
            <a:endParaRPr lang="tr-TR" sz="2400" dirty="0"/>
          </a:p>
          <a:p>
            <a:pPr marL="342900" indent="-342900" algn="just">
              <a:buFont typeface="Wingdings" panose="05000000000000000000" pitchFamily="2" charset="2"/>
              <a:buChar char="Ø"/>
            </a:pPr>
            <a:r>
              <a:rPr lang="tr-TR" sz="2400" dirty="0"/>
              <a:t>Eczacılık Fakültesi </a:t>
            </a:r>
            <a:r>
              <a:rPr lang="tr-TR" sz="2400" dirty="0" smtClean="0"/>
              <a:t>Kantini</a:t>
            </a:r>
          </a:p>
          <a:p>
            <a:pPr marL="342900" indent="-342900" algn="just">
              <a:buFont typeface="Wingdings" panose="05000000000000000000" pitchFamily="2" charset="2"/>
              <a:buChar char="Ø"/>
            </a:pPr>
            <a:endParaRPr lang="tr-TR" sz="2400" dirty="0"/>
          </a:p>
          <a:p>
            <a:pPr marL="342900" indent="-342900" algn="just">
              <a:buFont typeface="Wingdings" panose="05000000000000000000" pitchFamily="2" charset="2"/>
              <a:buChar char="Ø"/>
            </a:pPr>
            <a:r>
              <a:rPr lang="tr-TR" sz="2400" dirty="0"/>
              <a:t>Hukuk Fakültesi </a:t>
            </a:r>
            <a:r>
              <a:rPr lang="tr-TR" sz="2400" dirty="0" smtClean="0"/>
              <a:t>Kantini</a:t>
            </a:r>
          </a:p>
          <a:p>
            <a:pPr marL="342900" indent="-342900" algn="just">
              <a:buFont typeface="Wingdings" panose="05000000000000000000" pitchFamily="2" charset="2"/>
              <a:buChar char="Ø"/>
            </a:pPr>
            <a:endParaRPr lang="tr-TR" sz="2400" dirty="0"/>
          </a:p>
          <a:p>
            <a:pPr marL="342900" indent="-342900" fontAlgn="t">
              <a:buFont typeface="Wingdings" panose="05000000000000000000" pitchFamily="2" charset="2"/>
              <a:buChar char="Ø"/>
            </a:pPr>
            <a:r>
              <a:rPr lang="tr-TR" altLang="tr-TR" sz="2200" dirty="0" smtClean="0"/>
              <a:t>Güzel Sanatlar Fakültesi Kantini</a:t>
            </a:r>
          </a:p>
          <a:p>
            <a:pPr marL="342900" indent="-342900" fontAlgn="t">
              <a:buFont typeface="Wingdings" panose="05000000000000000000" pitchFamily="2" charset="2"/>
              <a:buChar char="Ø"/>
            </a:pPr>
            <a:endParaRPr lang="tr-TR" altLang="tr-TR" sz="2200" dirty="0" smtClean="0"/>
          </a:p>
          <a:p>
            <a:pPr marL="342900" indent="-342900" fontAlgn="t">
              <a:buFont typeface="Wingdings" panose="05000000000000000000" pitchFamily="2" charset="2"/>
              <a:buChar char="Ø"/>
            </a:pPr>
            <a:r>
              <a:rPr lang="tr-TR" altLang="tr-TR" sz="2200" dirty="0" smtClean="0"/>
              <a:t>İletişim Fakültesi Kantini</a:t>
            </a:r>
          </a:p>
          <a:p>
            <a:pPr marL="342900" indent="-342900" fontAlgn="t">
              <a:buFont typeface="Wingdings" panose="05000000000000000000" pitchFamily="2" charset="2"/>
              <a:buChar char="Ø"/>
            </a:pPr>
            <a:endParaRPr lang="tr-TR" altLang="tr-TR" sz="2200" dirty="0" smtClean="0"/>
          </a:p>
          <a:p>
            <a:pPr marL="342900" indent="-342900" fontAlgn="t">
              <a:buFont typeface="Wingdings" panose="05000000000000000000" pitchFamily="2" charset="2"/>
              <a:buChar char="Ø"/>
            </a:pPr>
            <a:r>
              <a:rPr lang="tr-TR" altLang="tr-TR" sz="2200" dirty="0" smtClean="0"/>
              <a:t>Kozan Meslek Yüksekokulu Kantini  </a:t>
            </a:r>
          </a:p>
          <a:p>
            <a:pPr fontAlgn="t"/>
            <a:r>
              <a:rPr lang="tr-TR" altLang="tr-TR" sz="2200" dirty="0"/>
              <a:t> </a:t>
            </a:r>
            <a:endParaRPr lang="tr-TR" altLang="tr-TR" dirty="0"/>
          </a:p>
        </p:txBody>
      </p:sp>
    </p:spTree>
    <p:extLst>
      <p:ext uri="{BB962C8B-B14F-4D97-AF65-F5344CB8AC3E}">
        <p14:creationId xmlns:p14="http://schemas.microsoft.com/office/powerpoint/2010/main" val="15442608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t>ÖĞRENCİ KANTİNLERİ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KANTİNLERİ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pic>
        <p:nvPicPr>
          <p:cNvPr id="3" name="Resim 2"/>
          <p:cNvPicPr>
            <a:picLocks noChangeAspect="1"/>
          </p:cNvPicPr>
          <p:nvPr/>
        </p:nvPicPr>
        <p:blipFill>
          <a:blip r:embed="rId2"/>
          <a:stretch>
            <a:fillRect/>
          </a:stretch>
        </p:blipFill>
        <p:spPr>
          <a:xfrm>
            <a:off x="4452571" y="1066474"/>
            <a:ext cx="3375685" cy="226796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Resim 5"/>
          <p:cNvPicPr>
            <a:picLocks noChangeAspect="1"/>
          </p:cNvPicPr>
          <p:nvPr/>
        </p:nvPicPr>
        <p:blipFill>
          <a:blip r:embed="rId3"/>
          <a:stretch>
            <a:fillRect/>
          </a:stretch>
        </p:blipFill>
        <p:spPr>
          <a:xfrm>
            <a:off x="8432112" y="3604985"/>
            <a:ext cx="3462398" cy="235019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Resim 7"/>
          <p:cNvPicPr>
            <a:picLocks noChangeAspect="1"/>
          </p:cNvPicPr>
          <p:nvPr/>
        </p:nvPicPr>
        <p:blipFill>
          <a:blip r:embed="rId4"/>
          <a:stretch>
            <a:fillRect/>
          </a:stretch>
        </p:blipFill>
        <p:spPr>
          <a:xfrm>
            <a:off x="8338538" y="1105959"/>
            <a:ext cx="3291232" cy="222848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Resim 10"/>
          <p:cNvPicPr>
            <a:picLocks noChangeAspect="1"/>
          </p:cNvPicPr>
          <p:nvPr/>
        </p:nvPicPr>
        <p:blipFill>
          <a:blip r:embed="rId5"/>
          <a:stretch>
            <a:fillRect/>
          </a:stretch>
        </p:blipFill>
        <p:spPr>
          <a:xfrm>
            <a:off x="4391045" y="3670912"/>
            <a:ext cx="3498736" cy="242937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Resim 13"/>
          <p:cNvPicPr>
            <a:picLocks noChangeAspect="1"/>
          </p:cNvPicPr>
          <p:nvPr/>
        </p:nvPicPr>
        <p:blipFill>
          <a:blip r:embed="rId6"/>
          <a:stretch>
            <a:fillRect/>
          </a:stretch>
        </p:blipFill>
        <p:spPr>
          <a:xfrm>
            <a:off x="307975" y="1073309"/>
            <a:ext cx="3614919" cy="22910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7"/>
          <a:stretch>
            <a:fillRect/>
          </a:stretch>
        </p:blipFill>
        <p:spPr>
          <a:xfrm>
            <a:off x="327371" y="3651217"/>
            <a:ext cx="3614919" cy="24687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6290117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t>ÖĞRENCİ KANTİNLERİ</a:t>
            </a:r>
            <a:endParaRPr lang="tr-TR" sz="3200" b="1" dirty="0"/>
          </a:p>
        </p:txBody>
      </p:sp>
      <p:sp>
        <p:nvSpPr>
          <p:cNvPr id="7" name="Metin Yer Tutucusu 6"/>
          <p:cNvSpPr>
            <a:spLocks noGrp="1"/>
          </p:cNvSpPr>
          <p:nvPr>
            <p:ph type="body" idx="1"/>
          </p:nvPr>
        </p:nvSpPr>
        <p:spPr>
          <a:xfrm>
            <a:off x="831850" y="1526875"/>
            <a:ext cx="10515600" cy="4562775"/>
          </a:xfrm>
        </p:spPr>
        <p:txBody>
          <a:bodyPr/>
          <a:lstStyle/>
          <a:p>
            <a:pPr marL="342900" indent="-342900" algn="just">
              <a:buFont typeface="Wingdings" panose="05000000000000000000" pitchFamily="2" charset="2"/>
              <a:buChar char="Ø"/>
            </a:pPr>
            <a:r>
              <a:rPr lang="tr-TR" dirty="0">
                <a:solidFill>
                  <a:schemeClr val="tx1"/>
                </a:solidFill>
              </a:rPr>
              <a:t>Üniversitemiz öğrencilerinin gün içerisinde uygun fiyatlarla gıda ve içecek ihtiyaçlarını karşılamaları, boş vakitlerinde arkadaş ortamında toplu olarak kaynaşmalarını </a:t>
            </a:r>
            <a:r>
              <a:rPr lang="tr-TR" dirty="0" smtClean="0">
                <a:solidFill>
                  <a:schemeClr val="tx1"/>
                </a:solidFill>
              </a:rPr>
              <a:t>sağlamak </a:t>
            </a:r>
            <a:r>
              <a:rPr lang="tr-TR" dirty="0">
                <a:solidFill>
                  <a:schemeClr val="tx1"/>
                </a:solidFill>
              </a:rPr>
              <a:t>amacıyla </a:t>
            </a:r>
            <a:r>
              <a:rPr lang="tr-TR" dirty="0" smtClean="0">
                <a:solidFill>
                  <a:schemeClr val="tx1"/>
                </a:solidFill>
              </a:rPr>
              <a:t>üniversitemizin muhtelif noktalarında öğrenci kantinlerimiz bulunmaktadır. </a:t>
            </a:r>
          </a:p>
          <a:p>
            <a:pPr marL="342900" indent="-342900" algn="just">
              <a:buFont typeface="Wingdings" panose="05000000000000000000" pitchFamily="2" charset="2"/>
              <a:buChar char="Ø"/>
            </a:pPr>
            <a:r>
              <a:rPr lang="tr-TR" dirty="0" smtClean="0">
                <a:solidFill>
                  <a:schemeClr val="tx1"/>
                </a:solidFill>
              </a:rPr>
              <a:t>Öğrencilerimize sıcak-soğuk içecek,  paketli ürün (bisküvi, çikolata, kek, kraker vb.), tost satışı yapılmaktadır.  </a:t>
            </a:r>
          </a:p>
          <a:p>
            <a:pPr marL="342900" indent="-342900" algn="just">
              <a:buFont typeface="Wingdings" panose="05000000000000000000" pitchFamily="2" charset="2"/>
              <a:buChar char="Ø"/>
            </a:pPr>
            <a:r>
              <a:rPr lang="tr-TR" dirty="0" smtClean="0">
                <a:solidFill>
                  <a:schemeClr val="tx1"/>
                </a:solidFill>
              </a:rPr>
              <a:t>Ayrıca </a:t>
            </a:r>
            <a:r>
              <a:rPr lang="tr-TR" dirty="0" err="1" smtClean="0">
                <a:solidFill>
                  <a:schemeClr val="tx1"/>
                </a:solidFill>
              </a:rPr>
              <a:t>Target</a:t>
            </a:r>
            <a:r>
              <a:rPr lang="tr-TR" dirty="0" smtClean="0">
                <a:solidFill>
                  <a:schemeClr val="tx1"/>
                </a:solidFill>
              </a:rPr>
              <a:t> Kafede tavuk döner satışı yapılmaktadır.</a:t>
            </a:r>
            <a:endParaRPr lang="tr-TR" dirty="0">
              <a:solidFill>
                <a:schemeClr val="tx1"/>
              </a:solidFill>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9" y="632646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KANTİNLERİ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334921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1245523" y="174924"/>
            <a:ext cx="10515600" cy="601662"/>
          </a:xfrm>
        </p:spPr>
        <p:txBody>
          <a:bodyPr>
            <a:normAutofit/>
          </a:bodyPr>
          <a:lstStyle/>
          <a:p>
            <a:pPr algn="ctr"/>
            <a:r>
              <a:rPr lang="tr-TR" sz="3200" b="1" dirty="0" smtClean="0"/>
              <a:t>MEDİKO SOSYAL SAĞLIK MERKEZİ HİZMETLERİ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MEDİKO SOSYAL SAĞLIK MERKEZİ ORYANTASYON SUNUMU</a:t>
            </a:r>
            <a:endParaRPr lang="tr-TR" sz="1800" dirty="0">
              <a:solidFill>
                <a:schemeClr val="bg1"/>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9" y="1148163"/>
            <a:ext cx="5836921" cy="4788785"/>
          </a:xfrm>
          <a:prstGeom prst="rect">
            <a:avLst/>
          </a:prstGeom>
        </p:spPr>
      </p:pic>
      <p:sp>
        <p:nvSpPr>
          <p:cNvPr id="7" name="İçerik Yer Tutucusu 6"/>
          <p:cNvSpPr>
            <a:spLocks noGrp="1"/>
          </p:cNvSpPr>
          <p:nvPr>
            <p:ph idx="1"/>
          </p:nvPr>
        </p:nvSpPr>
        <p:spPr>
          <a:xfrm>
            <a:off x="6096000" y="1008095"/>
            <a:ext cx="5744095" cy="5160362"/>
          </a:xfrm>
        </p:spPr>
        <p:txBody>
          <a:bodyPr>
            <a:noAutofit/>
          </a:bodyPr>
          <a:lstStyle/>
          <a:p>
            <a:pPr algn="just">
              <a:buFont typeface="Wingdings" panose="05000000000000000000" pitchFamily="2" charset="2"/>
              <a:buChar char="Ø"/>
            </a:pPr>
            <a:r>
              <a:rPr lang="tr-TR" sz="1100" dirty="0" err="1" smtClean="0"/>
              <a:t>Mediko</a:t>
            </a:r>
            <a:r>
              <a:rPr lang="tr-TR" sz="1100" dirty="0" smtClean="0"/>
              <a:t> </a:t>
            </a:r>
            <a:r>
              <a:rPr lang="tr-TR" sz="1100" dirty="0"/>
              <a:t>Sosyal Merkezimize gerek koruyucu hekimlik gerekse tanı ve tedavi amacıyla gelen üniversitemiz öğrencileri, personelimiz ve personel yakınlarımız giriş bekleme salonunda bulunan danışma görevlimiz  tarafından bilgilendirilerek ilgili bölüme yönlendirilmektedir. </a:t>
            </a:r>
          </a:p>
          <a:p>
            <a:pPr algn="just">
              <a:buFont typeface="Wingdings" panose="05000000000000000000" pitchFamily="2" charset="2"/>
              <a:buChar char="Ø"/>
            </a:pPr>
            <a:r>
              <a:rPr lang="tr-TR" sz="1100" dirty="0" smtClean="0"/>
              <a:t>Hizmetler </a:t>
            </a:r>
            <a:r>
              <a:rPr lang="tr-TR" sz="1100" dirty="0"/>
              <a:t>için direkt başvurulmaktadır.</a:t>
            </a:r>
          </a:p>
          <a:p>
            <a:pPr algn="just">
              <a:buFont typeface="Wingdings" panose="05000000000000000000" pitchFamily="2" charset="2"/>
              <a:buChar char="Ø"/>
            </a:pPr>
            <a:r>
              <a:rPr lang="tr-TR" sz="1100" dirty="0" smtClean="0"/>
              <a:t>Randevu </a:t>
            </a:r>
            <a:r>
              <a:rPr lang="tr-TR" sz="1100" dirty="0"/>
              <a:t>sistemi ile çalışılmamaktadır. </a:t>
            </a:r>
          </a:p>
          <a:p>
            <a:pPr algn="just">
              <a:buFont typeface="Wingdings" panose="05000000000000000000" pitchFamily="2" charset="2"/>
              <a:buChar char="Ø"/>
            </a:pPr>
            <a:r>
              <a:rPr lang="tr-TR" sz="1100" dirty="0" smtClean="0"/>
              <a:t>Başvuru </a:t>
            </a:r>
            <a:r>
              <a:rPr lang="tr-TR" sz="1100" dirty="0"/>
              <a:t>sırasında sıra numarası alınarak hizmet alınmaktadır.</a:t>
            </a:r>
          </a:p>
          <a:p>
            <a:pPr algn="just">
              <a:buFont typeface="Wingdings" panose="05000000000000000000" pitchFamily="2" charset="2"/>
              <a:buChar char="Ø"/>
            </a:pPr>
            <a:r>
              <a:rPr lang="tr-TR" sz="1100" dirty="0" smtClean="0"/>
              <a:t>Merkezimiz </a:t>
            </a:r>
            <a:r>
              <a:rPr lang="tr-TR" sz="1100" dirty="0"/>
              <a:t>ile ilgili duyuru ve etkinlikler web sayfamız </a:t>
            </a:r>
            <a:r>
              <a:rPr lang="tr-TR" sz="1100" u="sng" dirty="0">
                <a:solidFill>
                  <a:schemeClr val="accent1"/>
                </a:solidFill>
              </a:rPr>
              <a:t>(medikososyal.cu.edu.tr) </a:t>
            </a:r>
            <a:r>
              <a:rPr lang="tr-TR" sz="1100" dirty="0"/>
              <a:t>ve </a:t>
            </a:r>
            <a:r>
              <a:rPr lang="tr-TR" sz="1100" dirty="0" err="1"/>
              <a:t>Instagram</a:t>
            </a:r>
            <a:r>
              <a:rPr lang="tr-TR" sz="1100" dirty="0"/>
              <a:t> adresimiz de </a:t>
            </a:r>
            <a:r>
              <a:rPr lang="tr-TR" sz="1100" u="sng" dirty="0" smtClean="0">
                <a:solidFill>
                  <a:schemeClr val="accent1"/>
                </a:solidFill>
              </a:rPr>
              <a:t>(@medikososyalsaglik01</a:t>
            </a:r>
            <a:r>
              <a:rPr lang="tr-TR" sz="1100" u="sng" dirty="0">
                <a:solidFill>
                  <a:schemeClr val="accent1"/>
                </a:solidFill>
              </a:rPr>
              <a:t>)</a:t>
            </a:r>
            <a:r>
              <a:rPr lang="tr-TR" sz="1100" u="sng" dirty="0"/>
              <a:t> </a:t>
            </a:r>
            <a:r>
              <a:rPr lang="tr-TR" sz="1100" dirty="0"/>
              <a:t>yayınlanarak bilgi </a:t>
            </a:r>
            <a:r>
              <a:rPr lang="tr-TR" sz="1100" dirty="0" smtClean="0"/>
              <a:t>verilmektedir.</a:t>
            </a:r>
          </a:p>
          <a:p>
            <a:pPr algn="just">
              <a:buFont typeface="Wingdings" panose="05000000000000000000" pitchFamily="2" charset="2"/>
              <a:buChar char="Ø"/>
            </a:pPr>
            <a:r>
              <a:rPr lang="tr-TR" sz="1100" dirty="0" smtClean="0"/>
              <a:t> Ayrıca Üniversitemiz </a:t>
            </a:r>
            <a:r>
              <a:rPr lang="tr-TR" sz="1100" dirty="0"/>
              <a:t>kampüsünde </a:t>
            </a:r>
            <a:r>
              <a:rPr lang="tr-TR" sz="1100" dirty="0" smtClean="0"/>
              <a:t>Fakülte, Yüksekokul ve Meslek Yüksekokulları, yemekhane, kütüphane</a:t>
            </a:r>
            <a:r>
              <a:rPr lang="tr-TR" sz="1100" dirty="0"/>
              <a:t>, derslikler, amfiler ve ortak kullanılan alanlara afişler hazırlanarak </a:t>
            </a:r>
            <a:r>
              <a:rPr lang="tr-TR" sz="1100" dirty="0" smtClean="0"/>
              <a:t>merkezimiz hizmetleri hakkında bilgiler asılmaktadır</a:t>
            </a:r>
            <a:r>
              <a:rPr lang="tr-TR" sz="1100" dirty="0"/>
              <a:t>.</a:t>
            </a:r>
          </a:p>
          <a:p>
            <a:pPr algn="just">
              <a:buFont typeface="Wingdings" panose="05000000000000000000" pitchFamily="2" charset="2"/>
              <a:buChar char="Ø"/>
            </a:pPr>
            <a:r>
              <a:rPr lang="tr-TR" sz="1100" dirty="0" smtClean="0"/>
              <a:t>Merkezimiz de Birinci Basamak </a:t>
            </a:r>
            <a:r>
              <a:rPr lang="tr-TR" sz="1100" dirty="0"/>
              <a:t>sağlık hizmetleri verilmektedir. </a:t>
            </a:r>
            <a:r>
              <a:rPr lang="tr-TR" sz="1100" dirty="0" smtClean="0"/>
              <a:t>Hekimlerimiz gerekli </a:t>
            </a:r>
            <a:r>
              <a:rPr lang="tr-TR" sz="1100" dirty="0"/>
              <a:t>olan durumlarda ileri tetkik ve tedavi </a:t>
            </a:r>
            <a:r>
              <a:rPr lang="tr-TR" sz="1100" dirty="0" smtClean="0"/>
              <a:t>için kendi Aile Hekimliğinize,  Üniversite Hastaneleri veya Sağlık Bakanlığına bağlı Devlet Hastanelerine yönlendirmektedirler.</a:t>
            </a:r>
            <a:endParaRPr lang="tr-TR" sz="1100" dirty="0"/>
          </a:p>
          <a:p>
            <a:pPr algn="just">
              <a:buFont typeface="Wingdings" panose="05000000000000000000" pitchFamily="2" charset="2"/>
              <a:buChar char="Ø"/>
            </a:pPr>
            <a:r>
              <a:rPr lang="tr-TR" sz="1100" dirty="0" smtClean="0"/>
              <a:t>Yetkilendirilmiş </a:t>
            </a:r>
            <a:r>
              <a:rPr lang="tr-TR" sz="1100" dirty="0"/>
              <a:t>Aile Hekimlerimiz kişi kaydı </a:t>
            </a:r>
            <a:r>
              <a:rPr lang="tr-TR" sz="1100" b="1" u="sng" dirty="0" smtClean="0"/>
              <a:t>almadan işlem yapmakta</a:t>
            </a:r>
            <a:r>
              <a:rPr lang="tr-TR" sz="1100" dirty="0" smtClean="0"/>
              <a:t>, Aile </a:t>
            </a:r>
            <a:r>
              <a:rPr lang="tr-TR" sz="1100" dirty="0"/>
              <a:t>hekimi kaydı Adana (merkez) dışında olan kişilere </a:t>
            </a:r>
            <a:r>
              <a:rPr lang="tr-TR" sz="1100" b="1" dirty="0"/>
              <a:t>“misafir hasta” </a:t>
            </a:r>
            <a:r>
              <a:rPr lang="tr-TR" sz="1100" dirty="0"/>
              <a:t>olarak birinci basamak tanı ve tedavi hizmeti vermektedir.   </a:t>
            </a:r>
          </a:p>
          <a:p>
            <a:pPr algn="just">
              <a:buFont typeface="Wingdings" panose="05000000000000000000" pitchFamily="2" charset="2"/>
              <a:buChar char="Ø"/>
            </a:pPr>
            <a:r>
              <a:rPr lang="tr-TR" sz="1100" dirty="0" smtClean="0"/>
              <a:t>Poliklinik randevuları </a:t>
            </a:r>
            <a:r>
              <a:rPr lang="tr-TR" sz="1100" dirty="0"/>
              <a:t>danışmada bulunan görevlimiz ve </a:t>
            </a:r>
            <a:r>
              <a:rPr lang="tr-TR" sz="1100" dirty="0" smtClean="0"/>
              <a:t>personelimiz  </a:t>
            </a:r>
            <a:r>
              <a:rPr lang="tr-TR" sz="1100" dirty="0"/>
              <a:t>tarafından </a:t>
            </a:r>
            <a:r>
              <a:rPr lang="tr-TR" sz="1100" dirty="0" smtClean="0"/>
              <a:t> telefon </a:t>
            </a:r>
            <a:r>
              <a:rPr lang="tr-TR" sz="1100" dirty="0"/>
              <a:t>ya da şahsen </a:t>
            </a:r>
            <a:r>
              <a:rPr lang="tr-TR" sz="1100" dirty="0" smtClean="0"/>
              <a:t>yapılan başvuruları kayıt almaktadır.</a:t>
            </a:r>
          </a:p>
          <a:p>
            <a:pPr algn="just">
              <a:buFont typeface="Wingdings" panose="05000000000000000000" pitchFamily="2" charset="2"/>
              <a:buChar char="Ø"/>
            </a:pPr>
            <a:r>
              <a:rPr lang="tr-TR" sz="1100" dirty="0" smtClean="0"/>
              <a:t> Poliklinik hizmetine  </a:t>
            </a:r>
            <a:r>
              <a:rPr lang="tr-TR" sz="1100" dirty="0"/>
              <a:t>randevusuz gelen </a:t>
            </a:r>
            <a:r>
              <a:rPr lang="tr-TR" sz="1100" dirty="0" smtClean="0"/>
              <a:t>hastalara da </a:t>
            </a:r>
            <a:r>
              <a:rPr lang="tr-TR" sz="1100" dirty="0"/>
              <a:t>sırayla hizmet </a:t>
            </a:r>
            <a:r>
              <a:rPr lang="tr-TR" sz="1100" dirty="0" smtClean="0"/>
              <a:t>verilmektedir.</a:t>
            </a:r>
            <a:endParaRPr lang="tr-TR" sz="1100" dirty="0"/>
          </a:p>
          <a:p>
            <a:pPr>
              <a:buFont typeface="Wingdings" panose="05000000000000000000" pitchFamily="2" charset="2"/>
              <a:buChar char="Ø"/>
            </a:pPr>
            <a:endParaRPr lang="tr-TR" sz="1100" dirty="0" smtClean="0"/>
          </a:p>
          <a:p>
            <a:pPr>
              <a:buFont typeface="Wingdings" panose="05000000000000000000" pitchFamily="2" charset="2"/>
              <a:buChar char="Ø"/>
            </a:pPr>
            <a:endParaRPr lang="tr-TR" sz="1100" dirty="0"/>
          </a:p>
          <a:p>
            <a:pPr marL="3657600" lvl="8" indent="0">
              <a:buNone/>
            </a:pPr>
            <a:r>
              <a:rPr lang="tr-TR" sz="1050" u="sng" dirty="0">
                <a:solidFill>
                  <a:schemeClr val="accent1"/>
                </a:solidFill>
              </a:rPr>
              <a:t>(medikososyal.cu.edu.tr)</a:t>
            </a:r>
            <a:endParaRPr lang="tr-TR" sz="400" dirty="0" smtClean="0"/>
          </a:p>
          <a:p>
            <a:pPr marL="457200" lvl="1" indent="0">
              <a:buNone/>
            </a:pPr>
            <a:endParaRPr lang="tr-TR" sz="700" dirty="0"/>
          </a:p>
        </p:txBody>
      </p:sp>
      <p:sp>
        <p:nvSpPr>
          <p:cNvPr id="10" name="Sağ Ok 9"/>
          <p:cNvSpPr/>
          <p:nvPr/>
        </p:nvSpPr>
        <p:spPr>
          <a:xfrm>
            <a:off x="2294313" y="1512916"/>
            <a:ext cx="1014152" cy="4239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700" y="71554"/>
            <a:ext cx="790365" cy="767599"/>
          </a:xfrm>
          <a:prstGeom prst="rect">
            <a:avLst/>
          </a:prstGeom>
        </p:spPr>
      </p:pic>
    </p:spTree>
    <p:extLst>
      <p:ext uri="{BB962C8B-B14F-4D97-AF65-F5344CB8AC3E}">
        <p14:creationId xmlns:p14="http://schemas.microsoft.com/office/powerpoint/2010/main" val="447866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t>KISMİ ZAMANLI ÖĞRENCİ </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9" y="632646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KISMİ ZAMANLI ÖĞRENCİ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Metin Yer Tutucusu 5"/>
          <p:cNvSpPr>
            <a:spLocks noGrp="1"/>
          </p:cNvSpPr>
          <p:nvPr>
            <p:ph type="body" idx="1"/>
          </p:nvPr>
        </p:nvSpPr>
        <p:spPr>
          <a:xfrm>
            <a:off x="423833" y="4986068"/>
            <a:ext cx="10923617" cy="1103582"/>
          </a:xfrm>
        </p:spPr>
        <p:txBody>
          <a:bodyPr/>
          <a:lstStyle/>
          <a:p>
            <a:pPr algn="just"/>
            <a:r>
              <a:rPr lang="tr-TR" dirty="0">
                <a:solidFill>
                  <a:schemeClr val="tx1"/>
                </a:solidFill>
              </a:rPr>
              <a:t>Öğrencilerimizin, Üniversitemizin çeşitli birimlerinde kısmi zamanlı işlerde görev almaları sağlanarak, mezuniyet sonrası kariyer ve iş hayatına dair tecrübeler elde etme olanağı sunulmaktadır. </a:t>
            </a:r>
          </a:p>
        </p:txBody>
      </p:sp>
      <p:pic>
        <p:nvPicPr>
          <p:cNvPr id="8" name="Resim 7"/>
          <p:cNvPicPr>
            <a:picLocks noChangeAspect="1"/>
          </p:cNvPicPr>
          <p:nvPr/>
        </p:nvPicPr>
        <p:blipFill>
          <a:blip r:embed="rId2"/>
          <a:stretch>
            <a:fillRect/>
          </a:stretch>
        </p:blipFill>
        <p:spPr>
          <a:xfrm>
            <a:off x="423833" y="1166853"/>
            <a:ext cx="10923617" cy="3209258"/>
          </a:xfrm>
          <a:prstGeom prst="rect">
            <a:avLst/>
          </a:prstGeom>
        </p:spPr>
      </p:pic>
      <p:sp>
        <p:nvSpPr>
          <p:cNvPr id="9" name="Sağ Ok 8"/>
          <p:cNvSpPr/>
          <p:nvPr/>
        </p:nvSpPr>
        <p:spPr>
          <a:xfrm rot="20451466">
            <a:off x="3348702" y="2841059"/>
            <a:ext cx="1052449" cy="255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44607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t>KISMİ ZAMANLI ÖĞRENCİ </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9" y="632646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KISMİ ZAMANLI ÖĞRENCİ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Metin Yer Tutucusu 5"/>
          <p:cNvSpPr>
            <a:spLocks noGrp="1"/>
          </p:cNvSpPr>
          <p:nvPr>
            <p:ph type="body" idx="1"/>
          </p:nvPr>
        </p:nvSpPr>
        <p:spPr>
          <a:xfrm>
            <a:off x="225425" y="1000664"/>
            <a:ext cx="11549631" cy="5218981"/>
          </a:xfrm>
        </p:spPr>
        <p:txBody>
          <a:bodyPr>
            <a:normAutofit fontScale="70000" lnSpcReduction="20000"/>
          </a:bodyPr>
          <a:lstStyle/>
          <a:p>
            <a:pPr algn="just"/>
            <a:endParaRPr lang="tr-TR" dirty="0" smtClean="0">
              <a:solidFill>
                <a:schemeClr val="tx1"/>
              </a:solidFill>
            </a:endParaRPr>
          </a:p>
          <a:p>
            <a:pPr marL="342900" indent="-342900" algn="just">
              <a:buFont typeface="Wingdings" panose="05000000000000000000" pitchFamily="2" charset="2"/>
              <a:buChar char="Ø"/>
            </a:pPr>
            <a:r>
              <a:rPr lang="tr-TR" sz="2600" dirty="0" smtClean="0">
                <a:solidFill>
                  <a:schemeClr val="tx1"/>
                </a:solidFill>
              </a:rPr>
              <a:t>Üniversitemiz </a:t>
            </a:r>
            <a:r>
              <a:rPr lang="tr-TR" sz="2600" dirty="0">
                <a:solidFill>
                  <a:schemeClr val="tx1"/>
                </a:solidFill>
              </a:rPr>
              <a:t>bünyesinde eğitim alan maddi durumu zayıf öğrencilere destek maksadıyla çeşitli burs hizmetleri verilmektedir. </a:t>
            </a:r>
            <a:r>
              <a:rPr lang="tr-TR" sz="2600" dirty="0" smtClean="0">
                <a:solidFill>
                  <a:schemeClr val="tx1"/>
                </a:solidFill>
              </a:rPr>
              <a:t>Kısmi </a:t>
            </a:r>
            <a:r>
              <a:rPr lang="tr-TR" sz="2600" dirty="0">
                <a:solidFill>
                  <a:schemeClr val="tx1"/>
                </a:solidFill>
              </a:rPr>
              <a:t>Zamanlı Çalışma modeli de öğrencilere sağlanan maddi desteklerden biridir. </a:t>
            </a:r>
            <a:endParaRPr lang="tr-TR" sz="2600" dirty="0" smtClean="0">
              <a:solidFill>
                <a:schemeClr val="tx1"/>
              </a:solidFill>
            </a:endParaRPr>
          </a:p>
          <a:p>
            <a:pPr marL="342900" indent="-342900" algn="just">
              <a:buFont typeface="Wingdings" panose="05000000000000000000" pitchFamily="2" charset="2"/>
              <a:buChar char="Ø"/>
            </a:pPr>
            <a:r>
              <a:rPr lang="tr-TR" sz="2600" dirty="0">
                <a:solidFill>
                  <a:schemeClr val="tx1"/>
                </a:solidFill>
              </a:rPr>
              <a:t>Kısmi Zamanlı Öğrenci çalıştırmak isteyen birimler Sağlık Kültür ve Spor Daire Başkanlığına talep ettikleri öğrenci sayı ve niteliklerini resmi yazışmalarla bildirirler.</a:t>
            </a:r>
          </a:p>
          <a:p>
            <a:pPr marL="342900" indent="-342900" algn="just">
              <a:buFont typeface="Wingdings" panose="05000000000000000000" pitchFamily="2" charset="2"/>
              <a:buChar char="Ø"/>
            </a:pPr>
            <a:r>
              <a:rPr lang="tr-TR" sz="2600" dirty="0">
                <a:solidFill>
                  <a:schemeClr val="tx1"/>
                </a:solidFill>
              </a:rPr>
              <a:t>Öğrenci talepleri uygun görülen birimler Kısmi Zamanlı Öğrenci modülünden giriş yaparak ilan edilmesi istenen öğrenci sayıları, nitelikleri, başvuru süresi, mülakat yeri ve zamanı gibi bilgileri doldururlar. </a:t>
            </a:r>
            <a:endParaRPr lang="tr-TR" sz="2600" dirty="0" smtClean="0">
              <a:solidFill>
                <a:schemeClr val="tx1"/>
              </a:solidFill>
            </a:endParaRPr>
          </a:p>
          <a:p>
            <a:pPr marL="342900" indent="-342900" algn="just">
              <a:buFont typeface="Wingdings" panose="05000000000000000000" pitchFamily="2" charset="2"/>
              <a:buChar char="Ø"/>
            </a:pPr>
            <a:r>
              <a:rPr lang="tr-TR" sz="2600" dirty="0">
                <a:solidFill>
                  <a:schemeClr val="tx1"/>
                </a:solidFill>
              </a:rPr>
              <a:t>Öğrenci talebi uygun görülen birimlerin ilan metni kontrol edilerek ilanı uygun görülenler onaylanır. Onaylanan ilanla ilgili bilgiler burslar modülünde kayıtlı öğrencilere mesaj yoluyla iletilir.</a:t>
            </a:r>
          </a:p>
          <a:p>
            <a:pPr marL="342900" indent="-342900" algn="just">
              <a:buFont typeface="Wingdings" panose="05000000000000000000" pitchFamily="2" charset="2"/>
              <a:buChar char="Ø"/>
            </a:pPr>
            <a:r>
              <a:rPr lang="tr-TR" sz="2600" dirty="0" smtClean="0">
                <a:solidFill>
                  <a:schemeClr val="tx1"/>
                </a:solidFill>
              </a:rPr>
              <a:t>Kısmi </a:t>
            </a:r>
            <a:r>
              <a:rPr lang="tr-TR" sz="2600" dirty="0">
                <a:solidFill>
                  <a:schemeClr val="tx1"/>
                </a:solidFill>
              </a:rPr>
              <a:t>Zamanlı Çalışmak isteyen öğrencilerimiz Çukurova Üniversitesi Sağlık Kültür ve Spor Daire Başkanlığı </a:t>
            </a:r>
            <a:r>
              <a:rPr lang="tr-TR" sz="2600" dirty="0" smtClean="0">
                <a:solidFill>
                  <a:schemeClr val="tx1"/>
                </a:solidFill>
              </a:rPr>
              <a:t>Web sks.cu.edu.tr adresinden </a:t>
            </a:r>
            <a:r>
              <a:rPr lang="tr-TR" sz="2600" dirty="0">
                <a:solidFill>
                  <a:schemeClr val="tx1"/>
                </a:solidFill>
              </a:rPr>
              <a:t>Kısmi zamanlı Öğrenci Başvuru/Destek Modülüne girerek burslar sekmesinden yeni kayıt oluşturmaları gerekmektedir. </a:t>
            </a:r>
            <a:endParaRPr lang="tr-TR" sz="2600" dirty="0" smtClean="0">
              <a:solidFill>
                <a:schemeClr val="tx1"/>
              </a:solidFill>
            </a:endParaRPr>
          </a:p>
          <a:p>
            <a:pPr marL="342900" indent="-342900" algn="just">
              <a:buFont typeface="Wingdings" panose="05000000000000000000" pitchFamily="2" charset="2"/>
              <a:buChar char="Ø"/>
            </a:pPr>
            <a:r>
              <a:rPr lang="tr-TR" sz="2600" dirty="0" smtClean="0">
                <a:solidFill>
                  <a:schemeClr val="tx1"/>
                </a:solidFill>
              </a:rPr>
              <a:t>Yeni </a:t>
            </a:r>
            <a:r>
              <a:rPr lang="tr-TR" sz="2600" dirty="0">
                <a:solidFill>
                  <a:schemeClr val="tx1"/>
                </a:solidFill>
              </a:rPr>
              <a:t>kayıt oluşturan öğrenciler sisteme girerek doldurulması istenen (Kişisel Bilgiler, Eğitim, Aile, Bilgi Becerilerini, İş deneyimleri vb.) bilgileri burslar modülüne kayıt ederler. </a:t>
            </a:r>
          </a:p>
          <a:p>
            <a:pPr marL="342900" indent="-342900" algn="just">
              <a:buFont typeface="Wingdings" panose="05000000000000000000" pitchFamily="2" charset="2"/>
              <a:buChar char="Ø"/>
            </a:pPr>
            <a:r>
              <a:rPr lang="tr-TR" sz="2600" dirty="0" smtClean="0">
                <a:solidFill>
                  <a:schemeClr val="tx1"/>
                </a:solidFill>
              </a:rPr>
              <a:t>Bununla </a:t>
            </a:r>
            <a:r>
              <a:rPr lang="tr-TR" sz="2600" dirty="0">
                <a:solidFill>
                  <a:schemeClr val="tx1"/>
                </a:solidFill>
              </a:rPr>
              <a:t>beraber öğrenciler Sağlık Kültür ve Spor Daire Başkanlığının Web sayfasında bulunan Kısmi Zamanlı Öğrenci Destek Modülü içerisindeki ilanlar kısmından yayınlanan ilanları da görebilirler. </a:t>
            </a:r>
            <a:endParaRPr lang="tr-TR" sz="2600" dirty="0" smtClean="0">
              <a:solidFill>
                <a:schemeClr val="tx1"/>
              </a:solidFill>
            </a:endParaRPr>
          </a:p>
          <a:p>
            <a:pPr marL="342900" indent="-342900" algn="just">
              <a:buFont typeface="Wingdings" panose="05000000000000000000" pitchFamily="2" charset="2"/>
              <a:buChar char="Ø"/>
            </a:pPr>
            <a:r>
              <a:rPr lang="tr-TR" sz="2600" dirty="0">
                <a:solidFill>
                  <a:schemeClr val="tx1"/>
                </a:solidFill>
              </a:rPr>
              <a:t>K</a:t>
            </a:r>
            <a:r>
              <a:rPr lang="tr-TR" sz="2600" dirty="0" smtClean="0">
                <a:solidFill>
                  <a:schemeClr val="tx1"/>
                </a:solidFill>
              </a:rPr>
              <a:t>ısmi </a:t>
            </a:r>
            <a:r>
              <a:rPr lang="tr-TR" sz="2600" dirty="0">
                <a:solidFill>
                  <a:schemeClr val="tx1"/>
                </a:solidFill>
              </a:rPr>
              <a:t>Zamanlı Çalışmak isteyen öğrenciler açılan ilanlara burslar modülü üzerinden başvuruda bulunur. </a:t>
            </a:r>
            <a:endParaRPr lang="tr-TR" sz="2600" dirty="0" smtClean="0">
              <a:solidFill>
                <a:schemeClr val="tx1"/>
              </a:solidFill>
            </a:endParaRPr>
          </a:p>
          <a:p>
            <a:pPr marL="342900" indent="-342900" algn="just">
              <a:buFont typeface="Wingdings" panose="05000000000000000000" pitchFamily="2" charset="2"/>
              <a:buChar char="Ø"/>
            </a:pPr>
            <a:r>
              <a:rPr lang="tr-TR" sz="2600" dirty="0" smtClean="0">
                <a:solidFill>
                  <a:schemeClr val="tx1"/>
                </a:solidFill>
              </a:rPr>
              <a:t>Mülakat </a:t>
            </a:r>
            <a:r>
              <a:rPr lang="tr-TR" sz="2600" dirty="0">
                <a:solidFill>
                  <a:schemeClr val="tx1"/>
                </a:solidFill>
              </a:rPr>
              <a:t>tarihinde öğrenciler birimin ilanda belirtmiş olduğu gün, saat ve yerde mülakata girerler. </a:t>
            </a:r>
            <a:endParaRPr lang="tr-TR" sz="2600" dirty="0" smtClean="0">
              <a:solidFill>
                <a:schemeClr val="tx1"/>
              </a:solidFill>
            </a:endParaRPr>
          </a:p>
          <a:p>
            <a:pPr marL="342900" indent="-342900" algn="just">
              <a:buFont typeface="Wingdings" panose="05000000000000000000" pitchFamily="2" charset="2"/>
              <a:buChar char="Ø"/>
            </a:pPr>
            <a:r>
              <a:rPr lang="tr-TR" sz="2600" dirty="0" smtClean="0">
                <a:solidFill>
                  <a:schemeClr val="tx1"/>
                </a:solidFill>
              </a:rPr>
              <a:t>Mülakat </a:t>
            </a:r>
            <a:r>
              <a:rPr lang="tr-TR" sz="2600" dirty="0">
                <a:solidFill>
                  <a:schemeClr val="tx1"/>
                </a:solidFill>
              </a:rPr>
              <a:t>sonucunda hak kazanan öğrencilerin isim listesi bir tutanakla Sağlık Kültür ve Spor Daire başkanlığına iletilir.</a:t>
            </a:r>
          </a:p>
        </p:txBody>
      </p:sp>
    </p:spTree>
    <p:extLst>
      <p:ext uri="{BB962C8B-B14F-4D97-AF65-F5344CB8AC3E}">
        <p14:creationId xmlns:p14="http://schemas.microsoft.com/office/powerpoint/2010/main" val="418963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t>ÖĞRENCİ YEMEK BURSU VE DİĞER BURS İMKANLARI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8" y="6326466"/>
            <a:ext cx="6244087"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YEMEK BURSU VE DİĞER BURS İMKANLARI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Metin Yer Tutucusu 5"/>
          <p:cNvSpPr>
            <a:spLocks noGrp="1"/>
          </p:cNvSpPr>
          <p:nvPr>
            <p:ph type="body" idx="1"/>
          </p:nvPr>
        </p:nvSpPr>
        <p:spPr>
          <a:xfrm>
            <a:off x="6361682" y="994778"/>
            <a:ext cx="5830318" cy="5218981"/>
          </a:xfrm>
        </p:spPr>
        <p:txBody>
          <a:bodyPr>
            <a:normAutofit fontScale="92500" lnSpcReduction="20000"/>
          </a:bodyPr>
          <a:lstStyle/>
          <a:p>
            <a:pPr algn="just"/>
            <a:r>
              <a:rPr lang="tr-TR" dirty="0" smtClean="0">
                <a:solidFill>
                  <a:schemeClr val="tx1"/>
                </a:solidFill>
              </a:rPr>
              <a:t>ÖĞRENCİ DİĞER BURSU İMKANLARI</a:t>
            </a:r>
          </a:p>
          <a:p>
            <a:pPr marL="342900" indent="-342900" algn="just">
              <a:buFont typeface="Wingdings" panose="05000000000000000000" pitchFamily="2" charset="2"/>
              <a:buChar char="Ø"/>
            </a:pPr>
            <a:r>
              <a:rPr lang="tr-TR" sz="1800" dirty="0">
                <a:solidFill>
                  <a:schemeClr val="tx1"/>
                </a:solidFill>
              </a:rPr>
              <a:t>Öğrenci bursu verecek gerçek </a:t>
            </a:r>
            <a:r>
              <a:rPr lang="tr-TR" sz="1800" dirty="0" smtClean="0">
                <a:solidFill>
                  <a:schemeClr val="tx1"/>
                </a:solidFill>
              </a:rPr>
              <a:t>veya tüzel kişiler tarafından </a:t>
            </a:r>
            <a:r>
              <a:rPr lang="tr-TR" sz="1800" dirty="0">
                <a:solidFill>
                  <a:schemeClr val="tx1"/>
                </a:solidFill>
              </a:rPr>
              <a:t>Sağlık Kültür ve Spor </a:t>
            </a:r>
            <a:r>
              <a:rPr lang="tr-TR" sz="1800" dirty="0" smtClean="0">
                <a:solidFill>
                  <a:schemeClr val="tx1"/>
                </a:solidFill>
              </a:rPr>
              <a:t>Daire </a:t>
            </a:r>
            <a:r>
              <a:rPr lang="tr-TR" sz="1800" dirty="0">
                <a:solidFill>
                  <a:schemeClr val="tx1"/>
                </a:solidFill>
              </a:rPr>
              <a:t>Başkanlığına </a:t>
            </a:r>
            <a:r>
              <a:rPr lang="tr-TR" sz="1800" dirty="0" smtClean="0">
                <a:solidFill>
                  <a:schemeClr val="tx1"/>
                </a:solidFill>
              </a:rPr>
              <a:t>burs teklifi gönderilir.</a:t>
            </a:r>
            <a:endParaRPr lang="tr-TR" sz="1800" dirty="0">
              <a:solidFill>
                <a:schemeClr val="tx1"/>
              </a:solidFill>
            </a:endParaRPr>
          </a:p>
          <a:p>
            <a:pPr marL="342900" indent="-342900" algn="just">
              <a:buFont typeface="Wingdings" panose="05000000000000000000" pitchFamily="2" charset="2"/>
              <a:buChar char="Ø"/>
            </a:pPr>
            <a:r>
              <a:rPr lang="tr-TR" sz="1800" dirty="0">
                <a:solidFill>
                  <a:schemeClr val="tx1"/>
                </a:solidFill>
              </a:rPr>
              <a:t>Gelen tekliflere uygun olarak </a:t>
            </a:r>
            <a:r>
              <a:rPr lang="tr-TR" sz="1800" u="sng" dirty="0">
                <a:solidFill>
                  <a:schemeClr val="tx1"/>
                </a:solidFill>
                <a:hlinkClick r:id="rId3"/>
              </a:rPr>
              <a:t>www.sks.cu.edu.tr</a:t>
            </a:r>
            <a:r>
              <a:rPr lang="tr-TR" sz="1800" dirty="0">
                <a:solidFill>
                  <a:schemeClr val="tx1"/>
                </a:solidFill>
              </a:rPr>
              <a:t> adresinde ilan edilir ve birimlere yazı ile duyurulur.</a:t>
            </a:r>
          </a:p>
          <a:p>
            <a:pPr marL="342900" indent="-342900" algn="just">
              <a:buFont typeface="Wingdings" panose="05000000000000000000" pitchFamily="2" charset="2"/>
              <a:buChar char="Ø"/>
            </a:pPr>
            <a:r>
              <a:rPr lang="tr-TR" sz="1800" dirty="0" smtClean="0">
                <a:solidFill>
                  <a:schemeClr val="tx1"/>
                </a:solidFill>
              </a:rPr>
              <a:t>Burs başvuruları teklif veren Kurum </a:t>
            </a:r>
            <a:r>
              <a:rPr lang="tr-TR" sz="1800" dirty="0">
                <a:solidFill>
                  <a:schemeClr val="tx1"/>
                </a:solidFill>
              </a:rPr>
              <a:t>tarafından belirlenen internet </a:t>
            </a:r>
            <a:r>
              <a:rPr lang="tr-TR" sz="1800" dirty="0" smtClean="0">
                <a:solidFill>
                  <a:schemeClr val="tx1"/>
                </a:solidFill>
              </a:rPr>
              <a:t>adresi üzerinden yapılır.</a:t>
            </a:r>
            <a:endParaRPr lang="tr-TR" sz="1800" dirty="0">
              <a:solidFill>
                <a:schemeClr val="tx1"/>
              </a:solidFill>
            </a:endParaRPr>
          </a:p>
          <a:p>
            <a:pPr marL="342900" indent="-342900" algn="just">
              <a:buFont typeface="Wingdings" panose="05000000000000000000" pitchFamily="2" charset="2"/>
              <a:buChar char="Ø"/>
            </a:pPr>
            <a:r>
              <a:rPr lang="tr-TR" sz="1800" dirty="0">
                <a:solidFill>
                  <a:schemeClr val="tx1"/>
                </a:solidFill>
              </a:rPr>
              <a:t>Değerlendirme, burs verecek Kurum temsilcisi ve Üniversitemiz mensubu temsilcilerden oluşan komisyon tarafından </a:t>
            </a:r>
            <a:r>
              <a:rPr lang="tr-TR" sz="1800" dirty="0" err="1">
                <a:solidFill>
                  <a:schemeClr val="tx1"/>
                </a:solidFill>
              </a:rPr>
              <a:t>bursiyer</a:t>
            </a:r>
            <a:r>
              <a:rPr lang="tr-TR" sz="1800" dirty="0">
                <a:solidFill>
                  <a:schemeClr val="tx1"/>
                </a:solidFill>
              </a:rPr>
              <a:t> adayları ile online mülakat yoluyla gerçekleştirilir.</a:t>
            </a:r>
          </a:p>
          <a:p>
            <a:pPr marL="342900" indent="-342900" algn="just">
              <a:buFont typeface="Wingdings" panose="05000000000000000000" pitchFamily="2" charset="2"/>
              <a:buChar char="Ø"/>
            </a:pPr>
            <a:r>
              <a:rPr lang="tr-TR" sz="1800" dirty="0">
                <a:solidFill>
                  <a:schemeClr val="tx1"/>
                </a:solidFill>
              </a:rPr>
              <a:t>Kurum tarafından burs verilmesi uygun görülen öğrenci bilgileri Üniversitemiz Sağlık Kültür ve Spor Daire Başkanlığına bildirilir.</a:t>
            </a:r>
          </a:p>
          <a:p>
            <a:pPr marL="342900" indent="-342900" algn="just">
              <a:buFont typeface="Wingdings" panose="05000000000000000000" pitchFamily="2" charset="2"/>
              <a:buChar char="Ø"/>
            </a:pPr>
            <a:r>
              <a:rPr lang="tr-TR" sz="1800" dirty="0">
                <a:solidFill>
                  <a:schemeClr val="tx1"/>
                </a:solidFill>
              </a:rPr>
              <a:t>Her yıl Şubat ve Eylül aylarında öğrencilerin başarı bilgileri </a:t>
            </a:r>
            <a:r>
              <a:rPr lang="tr-TR" sz="1800" dirty="0" smtClean="0">
                <a:solidFill>
                  <a:schemeClr val="tx1"/>
                </a:solidFill>
              </a:rPr>
              <a:t>burs veren kuruma </a:t>
            </a:r>
            <a:r>
              <a:rPr lang="tr-TR" sz="1800" dirty="0">
                <a:solidFill>
                  <a:schemeClr val="tx1"/>
                </a:solidFill>
              </a:rPr>
              <a:t>gönderilir</a:t>
            </a:r>
            <a:r>
              <a:rPr lang="tr-TR" sz="1800" dirty="0" smtClean="0">
                <a:solidFill>
                  <a:schemeClr val="tx1"/>
                </a:solidFill>
              </a:rPr>
              <a:t>.</a:t>
            </a:r>
          </a:p>
          <a:p>
            <a:pPr marL="342900" indent="-342900" algn="just">
              <a:buFont typeface="Wingdings" panose="05000000000000000000" pitchFamily="2" charset="2"/>
              <a:buChar char="Ø"/>
            </a:pPr>
            <a:r>
              <a:rPr lang="tr-TR" sz="1800" dirty="0" smtClean="0">
                <a:solidFill>
                  <a:schemeClr val="tx1"/>
                </a:solidFill>
              </a:rPr>
              <a:t>Burs veren Kurum tarafından; burs verilen öğrencilerin Kurum tarafından belirlenen kriterlere uygun olarak devam etmemesi durumunda  öğrencilerin bursu kurum tarafından iptal edilebilir. </a:t>
            </a:r>
            <a:endParaRPr lang="tr-TR" sz="1800" dirty="0">
              <a:solidFill>
                <a:schemeClr val="tx1"/>
              </a:solidFill>
            </a:endParaRPr>
          </a:p>
        </p:txBody>
      </p:sp>
      <p:sp>
        <p:nvSpPr>
          <p:cNvPr id="8" name="Metin Yer Tutucusu 5"/>
          <p:cNvSpPr txBox="1">
            <a:spLocks/>
          </p:cNvSpPr>
          <p:nvPr/>
        </p:nvSpPr>
        <p:spPr>
          <a:xfrm>
            <a:off x="377826" y="1153064"/>
            <a:ext cx="5830318" cy="52189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tr-TR" dirty="0" smtClean="0">
                <a:solidFill>
                  <a:schemeClr val="tx1"/>
                </a:solidFill>
              </a:rPr>
              <a:t>ÖĞRENCİ YEMEK BURSU</a:t>
            </a:r>
          </a:p>
          <a:p>
            <a:pPr marL="342900" indent="-342900" algn="just">
              <a:buFont typeface="Wingdings" panose="05000000000000000000" pitchFamily="2" charset="2"/>
              <a:buChar char="Ø"/>
            </a:pPr>
            <a:r>
              <a:rPr lang="tr-TR" sz="1800" dirty="0" smtClean="0">
                <a:solidFill>
                  <a:schemeClr val="tx1"/>
                </a:solidFill>
              </a:rPr>
              <a:t>Üniversitemiz Sağlık Kültür ve Spor Daire Başkanlığı tarafından her eğitim öğretim yılı içerisinde öğrencilere ücretsiz yemek bursu verilmektedir.</a:t>
            </a:r>
          </a:p>
          <a:p>
            <a:pPr marL="342900" indent="-342900" algn="just">
              <a:buFont typeface="Wingdings" panose="05000000000000000000" pitchFamily="2" charset="2"/>
              <a:buChar char="Ø"/>
            </a:pPr>
            <a:r>
              <a:rPr lang="tr-TR" sz="1800" dirty="0" smtClean="0">
                <a:solidFill>
                  <a:schemeClr val="tx1"/>
                </a:solidFill>
              </a:rPr>
              <a:t>Ücretsiz yemek bursu verilecek öğrencilerin kontenjan dağılımı her yıl Eylül ayında Üniversitemiz senatosunda görüşülerek karara bağlanır.</a:t>
            </a:r>
          </a:p>
          <a:p>
            <a:pPr marL="342900" indent="-342900" algn="just">
              <a:buFont typeface="Wingdings" panose="05000000000000000000" pitchFamily="2" charset="2"/>
              <a:buChar char="Ø"/>
            </a:pPr>
            <a:r>
              <a:rPr lang="tr-TR" sz="1800" dirty="0" smtClean="0">
                <a:solidFill>
                  <a:schemeClr val="tx1"/>
                </a:solidFill>
              </a:rPr>
              <a:t>Başvuru yapmak isteyen öğrenciler </a:t>
            </a:r>
            <a:r>
              <a:rPr lang="tr-TR" sz="1800" u="sng" dirty="0" smtClean="0">
                <a:solidFill>
                  <a:schemeClr val="accent1"/>
                </a:solidFill>
              </a:rPr>
              <a:t>sks.cu.edu.tr</a:t>
            </a:r>
            <a:r>
              <a:rPr lang="tr-TR" sz="1800" dirty="0" smtClean="0">
                <a:solidFill>
                  <a:schemeClr val="tx1"/>
                </a:solidFill>
              </a:rPr>
              <a:t> adresinden başvurularını yapabilirler.</a:t>
            </a:r>
          </a:p>
          <a:p>
            <a:pPr marL="342900" indent="-342900" algn="just">
              <a:buFont typeface="Wingdings" panose="05000000000000000000" pitchFamily="2" charset="2"/>
              <a:buChar char="Ø"/>
            </a:pPr>
            <a:r>
              <a:rPr lang="tr-TR" sz="1800" dirty="0" smtClean="0">
                <a:solidFill>
                  <a:schemeClr val="tx1"/>
                </a:solidFill>
              </a:rPr>
              <a:t>Başvurular Burs ve Sosyal Yardımlar Koordinasyon Kurulu tarafından değerlendirilir ve burs alacak öğrenciler belirlenir.</a:t>
            </a:r>
          </a:p>
          <a:p>
            <a:pPr marL="342900" indent="-342900" algn="just">
              <a:buFont typeface="Wingdings" panose="05000000000000000000" pitchFamily="2" charset="2"/>
              <a:buChar char="Ø"/>
            </a:pPr>
            <a:r>
              <a:rPr lang="tr-TR" sz="1800" dirty="0" smtClean="0">
                <a:solidFill>
                  <a:schemeClr val="tx1"/>
                </a:solidFill>
              </a:rPr>
              <a:t>Burs verilecek öğrenciler Fakülte ve Yüksekokullara yazı ile bildirilir.</a:t>
            </a:r>
          </a:p>
          <a:p>
            <a:pPr marL="342900" indent="-342900" algn="just">
              <a:buFont typeface="Wingdings" panose="05000000000000000000" pitchFamily="2" charset="2"/>
              <a:buChar char="Ø"/>
            </a:pPr>
            <a:r>
              <a:rPr lang="tr-TR" sz="1800" dirty="0" smtClean="0">
                <a:solidFill>
                  <a:schemeClr val="tx1"/>
                </a:solidFill>
              </a:rPr>
              <a:t>Listeler Merkezi Öğrenci Yemekhanesinde öğrencilere ilan edilir.</a:t>
            </a:r>
            <a:endParaRPr lang="tr-TR" sz="1800" dirty="0">
              <a:solidFill>
                <a:schemeClr val="tx1"/>
              </a:solidFill>
            </a:endParaRPr>
          </a:p>
        </p:txBody>
      </p:sp>
    </p:spTree>
    <p:extLst>
      <p:ext uri="{BB962C8B-B14F-4D97-AF65-F5344CB8AC3E}">
        <p14:creationId xmlns:p14="http://schemas.microsoft.com/office/powerpoint/2010/main" val="3940459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8148-1699-8470-1D91-3EDDD9D226E6}"/>
              </a:ext>
            </a:extLst>
          </p:cNvPr>
          <p:cNvSpPr>
            <a:spLocks noGrp="1"/>
          </p:cNvSpPr>
          <p:nvPr>
            <p:ph type="ctrTitle"/>
          </p:nvPr>
        </p:nvSpPr>
        <p:spPr>
          <a:xfrm>
            <a:off x="1524000" y="5376258"/>
            <a:ext cx="9144000" cy="700691"/>
          </a:xfrm>
        </p:spPr>
        <p:txBody>
          <a:bodyPr>
            <a:noAutofit/>
          </a:bodyPr>
          <a:lstStyle/>
          <a:p>
            <a:r>
              <a:rPr lang="tr-TR" sz="4400" dirty="0"/>
              <a:t>Dinlediğiniz için teşekkürler…</a:t>
            </a:r>
          </a:p>
        </p:txBody>
      </p:sp>
      <p:sp>
        <p:nvSpPr>
          <p:cNvPr id="5" name="Footer Placeholder 3">
            <a:extLst>
              <a:ext uri="{FF2B5EF4-FFF2-40B4-BE49-F238E27FC236}">
                <a16:creationId xmlns:a16="http://schemas.microsoft.com/office/drawing/2014/main" id="{9A504F99-AB8D-12B3-4650-EE4E0A180E5E}"/>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www.cu.edu.tr</a:t>
            </a:r>
          </a:p>
        </p:txBody>
      </p:sp>
      <p:pic>
        <p:nvPicPr>
          <p:cNvPr id="6" name="Picture 2">
            <a:extLst>
              <a:ext uri="{FF2B5EF4-FFF2-40B4-BE49-F238E27FC236}">
                <a16:creationId xmlns:a16="http://schemas.microsoft.com/office/drawing/2014/main" id="{AEBB04E2-20C1-382E-896B-A09E353D6D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45" b="18016"/>
          <a:stretch/>
        </p:blipFill>
        <p:spPr bwMode="auto">
          <a:xfrm>
            <a:off x="0" y="0"/>
            <a:ext cx="12192000" cy="5123546"/>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767B1BA7-D2F7-7C65-4C78-6E9D41174544}"/>
              </a:ext>
            </a:extLst>
          </p:cNvPr>
          <p:cNvSpPr txBox="1">
            <a:spLocks/>
          </p:cNvSpPr>
          <p:nvPr/>
        </p:nvSpPr>
        <p:spPr>
          <a:xfrm>
            <a:off x="-1" y="6337398"/>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19/08/2022</a:t>
            </a:r>
          </a:p>
        </p:txBody>
      </p:sp>
      <p:pic>
        <p:nvPicPr>
          <p:cNvPr id="9" name="Picture 8" descr="Logo">
            <a:extLst>
              <a:ext uri="{FF2B5EF4-FFF2-40B4-BE49-F238E27FC236}">
                <a16:creationId xmlns:a16="http://schemas.microsoft.com/office/drawing/2014/main" id="{24C105AA-D8A3-5B1F-23EA-420DC24AAB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42405" y="3011367"/>
            <a:ext cx="1907189" cy="1902293"/>
          </a:xfrm>
          <a:prstGeom prst="rect">
            <a:avLst/>
          </a:prstGeom>
        </p:spPr>
      </p:pic>
      <p:sp>
        <p:nvSpPr>
          <p:cNvPr id="10" name="Footer Placeholder 3">
            <a:extLst>
              <a:ext uri="{FF2B5EF4-FFF2-40B4-BE49-F238E27FC236}">
                <a16:creationId xmlns:a16="http://schemas.microsoft.com/office/drawing/2014/main" id="{B041F8A6-1C8A-0BD1-F69D-C7135E2989CD}"/>
              </a:ext>
            </a:extLst>
          </p:cNvPr>
          <p:cNvSpPr txBox="1">
            <a:spLocks/>
          </p:cNvSpPr>
          <p:nvPr/>
        </p:nvSpPr>
        <p:spPr>
          <a:xfrm>
            <a:off x="2242868" y="6337397"/>
            <a:ext cx="6590581"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Sağlık Kültür ve Spor Daire Başkanlığı / Daire Başkanı Ayşegül DİRİ</a:t>
            </a:r>
          </a:p>
        </p:txBody>
      </p:sp>
    </p:spTree>
    <p:extLst>
      <p:ext uri="{BB962C8B-B14F-4D97-AF65-F5344CB8AC3E}">
        <p14:creationId xmlns:p14="http://schemas.microsoft.com/office/powerpoint/2010/main" val="2403532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1245523" y="174924"/>
            <a:ext cx="10515600" cy="601662"/>
          </a:xfrm>
        </p:spPr>
        <p:txBody>
          <a:bodyPr>
            <a:normAutofit/>
          </a:bodyPr>
          <a:lstStyle/>
          <a:p>
            <a:pPr algn="ctr"/>
            <a:r>
              <a:rPr lang="tr-TR" sz="3200" b="1" dirty="0" smtClean="0"/>
              <a:t>MEDİKO SOSYAL SAĞLIK MERKEZİ HİZMETLERİ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MEDİKO SOSYAL SAĞLIK MERKEZİ ORYANTASYON SUNUMU</a:t>
            </a:r>
            <a:endParaRPr lang="tr-TR" sz="1800" dirty="0">
              <a:solidFill>
                <a:schemeClr val="bg1"/>
              </a:solidFill>
            </a:endParaRPr>
          </a:p>
        </p:txBody>
      </p:sp>
      <p:pic>
        <p:nvPicPr>
          <p:cNvPr id="8" name="Resim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700" y="71554"/>
            <a:ext cx="790365" cy="767599"/>
          </a:xfrm>
          <a:prstGeom prst="rect">
            <a:avLst/>
          </a:prstGeom>
        </p:spPr>
      </p:pic>
      <p:pic>
        <p:nvPicPr>
          <p:cNvPr id="9" name="Resim 8"/>
          <p:cNvPicPr>
            <a:picLocks noChangeAspect="1"/>
          </p:cNvPicPr>
          <p:nvPr/>
        </p:nvPicPr>
        <p:blipFill>
          <a:blip r:embed="rId3"/>
          <a:stretch>
            <a:fillRect/>
          </a:stretch>
        </p:blipFill>
        <p:spPr>
          <a:xfrm>
            <a:off x="1181191" y="1523371"/>
            <a:ext cx="9144628" cy="427127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892466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1245523" y="174924"/>
            <a:ext cx="10515600" cy="601662"/>
          </a:xfrm>
        </p:spPr>
        <p:txBody>
          <a:bodyPr>
            <a:normAutofit/>
          </a:bodyPr>
          <a:lstStyle/>
          <a:p>
            <a:pPr algn="ctr"/>
            <a:r>
              <a:rPr lang="tr-TR" sz="3200" b="1" dirty="0" smtClean="0"/>
              <a:t>MEDİKO SOSYAL SAĞLIK MERKEZİ POLİKLİNİK HİZMETLERİ</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MEDİKO SOSYAL SAĞLIK MERKEZİ ORYANTASYON SUNUMU</a:t>
            </a:r>
            <a:endParaRPr lang="tr-TR" sz="1800" dirty="0">
              <a:solidFill>
                <a:schemeClr val="bg1"/>
              </a:solidFill>
            </a:endParaRPr>
          </a:p>
        </p:txBody>
      </p:sp>
      <p:sp>
        <p:nvSpPr>
          <p:cNvPr id="7" name="İçerik Yer Tutucusu 6"/>
          <p:cNvSpPr>
            <a:spLocks noGrp="1"/>
          </p:cNvSpPr>
          <p:nvPr>
            <p:ph idx="1"/>
          </p:nvPr>
        </p:nvSpPr>
        <p:spPr>
          <a:xfrm>
            <a:off x="79700" y="940226"/>
            <a:ext cx="5744095" cy="5233533"/>
          </a:xfrm>
        </p:spPr>
        <p:txBody>
          <a:bodyPr>
            <a:noAutofit/>
          </a:bodyPr>
          <a:lstStyle/>
          <a:p>
            <a:pPr algn="just">
              <a:buFont typeface="Wingdings" panose="05000000000000000000" pitchFamily="2" charset="2"/>
              <a:buChar char="Ø"/>
            </a:pPr>
            <a:r>
              <a:rPr lang="tr-TR" sz="1700" dirty="0" smtClean="0"/>
              <a:t>YETKİLENDİRİLMİŞ AİLE HEKİMLİĞİ: (</a:t>
            </a:r>
            <a:r>
              <a:rPr lang="tr-TR" sz="1700" dirty="0"/>
              <a:t>Yetkilendirilmiş Aile Hekimlerimiz kişi kaydı almamakta, aile hekimi kaydı Adana (merkez) dışında olan kişilere “misafir hasta” olarak birinci basamak tanı ve tedavi hizmeti vermektedir.  Başvuru sırasında sıra numarası alınarak hizmet alınabilmektedir</a:t>
            </a:r>
            <a:r>
              <a:rPr lang="tr-TR" sz="1700" dirty="0" smtClean="0"/>
              <a:t>.</a:t>
            </a:r>
          </a:p>
          <a:p>
            <a:pPr algn="just">
              <a:buFont typeface="Wingdings" panose="05000000000000000000" pitchFamily="2" charset="2"/>
              <a:buChar char="Ø"/>
            </a:pPr>
            <a:endParaRPr lang="tr-TR" sz="1700" dirty="0" smtClean="0"/>
          </a:p>
          <a:p>
            <a:pPr algn="just">
              <a:buFont typeface="Wingdings" panose="05000000000000000000" pitchFamily="2" charset="2"/>
              <a:buChar char="Ø"/>
            </a:pPr>
            <a:r>
              <a:rPr lang="tr-TR" sz="1700" dirty="0" smtClean="0"/>
              <a:t>AĞIZ VE DİŞ SAĞLIĞI: (Merkezimiz Birincil basamak Ağız ve Diş Sağlığı hizmetleri verilmekte, gerektiğinde hastalar ilgili yerlere yönlendirilmektedir.</a:t>
            </a:r>
          </a:p>
          <a:p>
            <a:pPr algn="just">
              <a:buFont typeface="Wingdings" panose="05000000000000000000" pitchFamily="2" charset="2"/>
              <a:buChar char="Ø"/>
            </a:pPr>
            <a:endParaRPr lang="tr-TR" sz="1700" dirty="0" smtClean="0"/>
          </a:p>
          <a:p>
            <a:pPr algn="just">
              <a:buFont typeface="Wingdings" panose="05000000000000000000" pitchFamily="2" charset="2"/>
              <a:buChar char="Ø"/>
            </a:pPr>
            <a:r>
              <a:rPr lang="tr-TR" sz="1700" dirty="0" smtClean="0"/>
              <a:t>DAHİLİYE POLİKLİNİĞİ: ( Balcalı Hastanesi İç Hastalıkları Anabilim Dalı’ </a:t>
            </a:r>
            <a:r>
              <a:rPr lang="tr-TR" sz="1700" dirty="0" err="1" smtClean="0"/>
              <a:t>ndan</a:t>
            </a:r>
            <a:r>
              <a:rPr lang="tr-TR" sz="1700" dirty="0" smtClean="0"/>
              <a:t> doktorumuz Pazartesi günleri 09:00-12:00 saatleri arası hasta kabul etmektedir.</a:t>
            </a:r>
          </a:p>
          <a:p>
            <a:pPr algn="just">
              <a:buFont typeface="Wingdings" panose="05000000000000000000" pitchFamily="2" charset="2"/>
              <a:buChar char="Ø"/>
            </a:pPr>
            <a:endParaRPr lang="tr-TR" sz="1700" dirty="0" smtClean="0"/>
          </a:p>
          <a:p>
            <a:pPr algn="just">
              <a:buFont typeface="Wingdings" panose="05000000000000000000" pitchFamily="2" charset="2"/>
              <a:buChar char="Ø"/>
            </a:pPr>
            <a:r>
              <a:rPr lang="tr-TR" sz="1700" dirty="0" smtClean="0"/>
              <a:t>CİLDİYE POLİKLİNİĞİ: ( Balcalı Hastanesi Deri ve Zührevi Hastalıklar Anabilim Dalı’ndan doktorumuz Salı günleri 09:00-12:00 saatleri arası hasta kabul etmektedir. </a:t>
            </a:r>
          </a:p>
          <a:p>
            <a:pPr algn="just">
              <a:buFont typeface="Wingdings" panose="05000000000000000000" pitchFamily="2" charset="2"/>
              <a:buChar char="Ø"/>
            </a:pPr>
            <a:endParaRPr lang="tr-TR" sz="1700" dirty="0" smtClean="0"/>
          </a:p>
        </p:txBody>
      </p:sp>
      <p:pic>
        <p:nvPicPr>
          <p:cNvPr id="8" name="Resim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700" y="71554"/>
            <a:ext cx="790365" cy="767599"/>
          </a:xfrm>
          <a:prstGeom prst="rect">
            <a:avLst/>
          </a:prstGeom>
        </p:spPr>
      </p:pic>
      <p:sp>
        <p:nvSpPr>
          <p:cNvPr id="9" name="Dikdörtgen 8"/>
          <p:cNvSpPr/>
          <p:nvPr/>
        </p:nvSpPr>
        <p:spPr>
          <a:xfrm>
            <a:off x="5934306" y="839153"/>
            <a:ext cx="6096000" cy="5975995"/>
          </a:xfrm>
          <a:prstGeom prst="rect">
            <a:avLst/>
          </a:prstGeom>
        </p:spPr>
        <p:txBody>
          <a:bodyPr>
            <a:spAutoFit/>
          </a:bodyPr>
          <a:lstStyle/>
          <a:p>
            <a:pPr algn="just">
              <a:buFont typeface="Wingdings" panose="05000000000000000000" pitchFamily="2" charset="2"/>
              <a:buChar char="Ø"/>
            </a:pPr>
            <a:r>
              <a:rPr lang="tr-TR" sz="1700" dirty="0"/>
              <a:t>PSİKİYATRİ </a:t>
            </a:r>
            <a:r>
              <a:rPr lang="tr-TR" sz="1700" dirty="0" smtClean="0"/>
              <a:t>POLİKLİNİĞİ: </a:t>
            </a:r>
            <a:r>
              <a:rPr lang="tr-TR" sz="1700" dirty="0"/>
              <a:t>(Balcalı Hastanesi Ruh Sağlığı ve Hastalıkları Anabilim Dalı’ndan doktorumuz Salı günleri 09:00-12:00 saatleri arası hasta kabul etmektedir.</a:t>
            </a:r>
          </a:p>
          <a:p>
            <a:endParaRPr lang="tr-TR" sz="1700" dirty="0" smtClean="0"/>
          </a:p>
          <a:p>
            <a:pPr>
              <a:buFont typeface="Wingdings" panose="05000000000000000000" pitchFamily="2" charset="2"/>
              <a:buChar char="Ø"/>
            </a:pPr>
            <a:r>
              <a:rPr lang="tr-TR" sz="1700" dirty="0" smtClean="0"/>
              <a:t>PSİKOLOG HİZMETLERİ: </a:t>
            </a:r>
            <a:r>
              <a:rPr lang="tr-TR" sz="1700" dirty="0"/>
              <a:t>( Balcalı Hastanesinden Perşembe günleri  09:00-16:30 arası danışmanlık hizmeti verilmektedir</a:t>
            </a:r>
            <a:r>
              <a:rPr lang="tr-TR" sz="1700" dirty="0" smtClean="0"/>
              <a:t>.</a:t>
            </a:r>
          </a:p>
          <a:p>
            <a:endParaRPr lang="tr-TR" sz="1700" dirty="0"/>
          </a:p>
          <a:p>
            <a:pPr>
              <a:buFont typeface="Wingdings" panose="05000000000000000000" pitchFamily="2" charset="2"/>
              <a:buChar char="Ø"/>
            </a:pPr>
            <a:r>
              <a:rPr lang="tr-TR" sz="1700" dirty="0"/>
              <a:t>PSİKOSOSYAL DESTEK HİZMETLERİ </a:t>
            </a:r>
            <a:r>
              <a:rPr lang="tr-TR" sz="1700" dirty="0" smtClean="0"/>
              <a:t>:( </a:t>
            </a:r>
            <a:r>
              <a:rPr lang="tr-TR" sz="1700" dirty="0"/>
              <a:t>Psikolojik ve sosyal sorunların yanı sıra, kendini tanıma ve geliştirme, insanlarla daha iyi iletişim kurabilme, üniversiteye uyum ve eğitim ile ilgili sorunların çözümü için de yardım alınabilmektedir.  Randevu ile hizmet verilmektedir. Randevular bizzat başvurarak veya telefonla alınabilmektedir. Ayrıca internet sayfasında bulunan bağlantıyla online randevu da alınabilmektedir</a:t>
            </a:r>
            <a:r>
              <a:rPr lang="tr-TR" sz="1700" dirty="0" smtClean="0"/>
              <a:t>.)</a:t>
            </a:r>
          </a:p>
          <a:p>
            <a:pPr>
              <a:buFont typeface="Wingdings" panose="05000000000000000000" pitchFamily="2" charset="2"/>
              <a:buChar char="Ø"/>
            </a:pPr>
            <a:endParaRPr lang="tr-TR" sz="1700" dirty="0" smtClean="0"/>
          </a:p>
          <a:p>
            <a:pPr marL="0" lvl="8">
              <a:buFont typeface="Wingdings" panose="05000000000000000000" pitchFamily="2" charset="2"/>
              <a:buChar char="Ø"/>
            </a:pPr>
            <a:r>
              <a:rPr lang="tr-TR" sz="1700" dirty="0" smtClean="0"/>
              <a:t>AŞILAMA HİZMETLERİ (</a:t>
            </a:r>
            <a:r>
              <a:rPr lang="tr-TR" sz="1700" dirty="0"/>
              <a:t>KKK, Hepatit-A, Hepatit-B, Su Çiçeği, </a:t>
            </a:r>
            <a:r>
              <a:rPr lang="tr-TR" sz="1700" dirty="0" err="1"/>
              <a:t>Tetanoz</a:t>
            </a:r>
            <a:r>
              <a:rPr lang="tr-TR" sz="1700" dirty="0" smtClean="0"/>
              <a:t>,) : Merkezimizde bulaşıcı hastalıklardan korunmak amacıyla mesleki risk taşıyan öğrencilere ( Tıp Fakültesi, Diş Hekimliği Fakültesi, Sağlık Bilimleri Fakültesi, Eczacılık Fakültesi, Abdi Sütçü Sağlık Hizmetleri Meslek Yüksekokulu) yönelik aşı uygulamaları yapılmaktadır. 				</a:t>
            </a:r>
            <a:r>
              <a:rPr lang="tr-TR" sz="1050" u="sng" dirty="0" smtClean="0">
                <a:solidFill>
                  <a:schemeClr val="accent1"/>
                </a:solidFill>
              </a:rPr>
              <a:t>(</a:t>
            </a:r>
            <a:r>
              <a:rPr lang="tr-TR" sz="1050" u="sng" dirty="0">
                <a:solidFill>
                  <a:schemeClr val="accent1"/>
                </a:solidFill>
              </a:rPr>
              <a:t>medikososyal.cu.edu.tr)</a:t>
            </a:r>
            <a:endParaRPr lang="tr-TR" sz="400" dirty="0"/>
          </a:p>
          <a:p>
            <a:pPr>
              <a:buFont typeface="Wingdings" panose="05000000000000000000" pitchFamily="2" charset="2"/>
              <a:buChar char="Ø"/>
            </a:pPr>
            <a:endParaRPr lang="tr-TR" sz="1700" dirty="0" smtClean="0"/>
          </a:p>
        </p:txBody>
      </p:sp>
    </p:spTree>
    <p:extLst>
      <p:ext uri="{BB962C8B-B14F-4D97-AF65-F5344CB8AC3E}">
        <p14:creationId xmlns:p14="http://schemas.microsoft.com/office/powerpoint/2010/main" val="3749507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873115" y="246304"/>
            <a:ext cx="11087793" cy="601662"/>
          </a:xfrm>
        </p:spPr>
        <p:txBody>
          <a:bodyPr>
            <a:noAutofit/>
          </a:bodyPr>
          <a:lstStyle/>
          <a:p>
            <a:pPr algn="ctr"/>
            <a:r>
              <a:rPr lang="tr-TR" sz="3200" b="1" dirty="0" smtClean="0"/>
              <a:t>ÖĞRENCİ PSİKOLOJİK DANIŞMANLIK VE REHBERLİK HİZMETLERİ </a:t>
            </a:r>
            <a:endParaRPr lang="tr-TR" sz="3200"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MEDİKO SOSYAL SAĞLIK MERKEZİ ORYANTASYON SUNUMU</a:t>
            </a:r>
            <a:endParaRPr lang="tr-TR" sz="1800" dirty="0">
              <a:solidFill>
                <a:schemeClr val="bg1"/>
              </a:solidFill>
            </a:endParaRPr>
          </a:p>
        </p:txBody>
      </p:sp>
      <p:sp>
        <p:nvSpPr>
          <p:cNvPr id="9" name="Content Placeholder 2">
            <a:extLst>
              <a:ext uri="{FF2B5EF4-FFF2-40B4-BE49-F238E27FC236}">
                <a16:creationId xmlns:a16="http://schemas.microsoft.com/office/drawing/2014/main" id="{9C499255-9AC6-29F4-F2E6-1573A9E83F8C}"/>
              </a:ext>
            </a:extLst>
          </p:cNvPr>
          <p:cNvSpPr>
            <a:spLocks noGrp="1"/>
          </p:cNvSpPr>
          <p:nvPr>
            <p:ph sz="half" idx="1"/>
          </p:nvPr>
        </p:nvSpPr>
        <p:spPr>
          <a:xfrm>
            <a:off x="266007" y="1072269"/>
            <a:ext cx="6039195" cy="5265130"/>
          </a:xfrm>
        </p:spPr>
        <p:txBody>
          <a:bodyPr>
            <a:noAutofit/>
          </a:bodyPr>
          <a:lstStyle/>
          <a:p>
            <a:pPr lvl="0" algn="just">
              <a:buFont typeface="Wingdings" panose="05000000000000000000" pitchFamily="2" charset="2"/>
              <a:buChar char="Ø"/>
            </a:pPr>
            <a:r>
              <a:rPr lang="tr-TR" sz="1100" dirty="0" err="1"/>
              <a:t>Mediko</a:t>
            </a:r>
            <a:r>
              <a:rPr lang="tr-TR" sz="1100" dirty="0"/>
              <a:t> Sosyal </a:t>
            </a:r>
            <a:r>
              <a:rPr lang="tr-TR" sz="1100" dirty="0" smtClean="0"/>
              <a:t>Merkezimizde 3 Psikolojik Danışmanlık ve Rehberlik (PDR) polikliniğimizde randevulu olarak hizmet verilmektedir. </a:t>
            </a:r>
          </a:p>
          <a:p>
            <a:pPr algn="just">
              <a:buFont typeface="Wingdings" panose="05000000000000000000" pitchFamily="2" charset="2"/>
              <a:buChar char="Ø"/>
            </a:pPr>
            <a:r>
              <a:rPr lang="tr-TR" sz="1100" dirty="0"/>
              <a:t>Psikolojik danışma, kişinin kendini tanıması, farkındalık kazanması, problemlerini tanımlaması ve çözüm yolları üretmesi, kararlar alması, çevresiyle uyumlu ve sağlıklı bir iletişim kurabilmesi ve kendini geliştirmesi için uzman kişilerce verilen profesyonel yardım sürecidir.</a:t>
            </a:r>
          </a:p>
          <a:p>
            <a:pPr lvl="0" algn="just">
              <a:buFont typeface="Wingdings" panose="05000000000000000000" pitchFamily="2" charset="2"/>
              <a:buChar char="Ø"/>
            </a:pPr>
            <a:r>
              <a:rPr lang="tr-TR" sz="1100" dirty="0" smtClean="0"/>
              <a:t>Randevular </a:t>
            </a:r>
            <a:r>
              <a:rPr lang="tr-TR" sz="1100" dirty="0"/>
              <a:t>PDR Uzmanlarımız  veya </a:t>
            </a:r>
            <a:r>
              <a:rPr lang="tr-TR" sz="1100" dirty="0" smtClean="0"/>
              <a:t>PDR sekreterliği </a:t>
            </a:r>
            <a:r>
              <a:rPr lang="tr-TR" sz="1100" dirty="0"/>
              <a:t>tarafından şahsen veya online olarak  verilmektedir. </a:t>
            </a:r>
            <a:endParaRPr lang="tr-TR" sz="1100" dirty="0" smtClean="0"/>
          </a:p>
          <a:p>
            <a:pPr lvl="0" algn="just">
              <a:buFont typeface="Wingdings" panose="05000000000000000000" pitchFamily="2" charset="2"/>
              <a:buChar char="Ø"/>
            </a:pPr>
            <a:r>
              <a:rPr lang="tr-TR" sz="1100" dirty="0" smtClean="0"/>
              <a:t>Randevusuz </a:t>
            </a:r>
            <a:r>
              <a:rPr lang="tr-TR" sz="1100" dirty="0"/>
              <a:t>olarak gelenlerin ise  uygunluk durumuna göre geldikleri gün veya sonraki bir günde  hizmet almaları sağlanmaktadır.  </a:t>
            </a:r>
            <a:endParaRPr lang="tr-TR" sz="1100" dirty="0" smtClean="0"/>
          </a:p>
          <a:p>
            <a:pPr lvl="0" algn="just">
              <a:buFont typeface="Wingdings" panose="05000000000000000000" pitchFamily="2" charset="2"/>
              <a:buChar char="Ø"/>
            </a:pPr>
            <a:r>
              <a:rPr lang="tr-TR" sz="1100" dirty="0" smtClean="0"/>
              <a:t>Psikolojik Danışmanlık ve Rehberlik Hizmetleri olarak;</a:t>
            </a:r>
            <a:endParaRPr lang="tr-TR" sz="1100" dirty="0"/>
          </a:p>
          <a:p>
            <a:pPr algn="just">
              <a:buFont typeface="Wingdings" panose="05000000000000000000" pitchFamily="2" charset="2"/>
              <a:buChar char="Ø"/>
            </a:pPr>
            <a:r>
              <a:rPr lang="tr-TR" sz="1100" dirty="0" smtClean="0"/>
              <a:t>Bireysel </a:t>
            </a:r>
            <a:r>
              <a:rPr lang="tr-TR" sz="1100" dirty="0"/>
              <a:t>psikolojik danışma</a:t>
            </a:r>
          </a:p>
          <a:p>
            <a:pPr algn="just">
              <a:buFont typeface="Wingdings" panose="05000000000000000000" pitchFamily="2" charset="2"/>
              <a:buChar char="Ø"/>
            </a:pPr>
            <a:r>
              <a:rPr lang="tr-TR" sz="1100" dirty="0" smtClean="0"/>
              <a:t>Grupla </a:t>
            </a:r>
            <a:r>
              <a:rPr lang="tr-TR" sz="1100" dirty="0"/>
              <a:t>psikolojik </a:t>
            </a:r>
            <a:r>
              <a:rPr lang="tr-TR" sz="1100" dirty="0" smtClean="0"/>
              <a:t>danışma</a:t>
            </a:r>
            <a:endParaRPr lang="tr-TR" sz="1100" dirty="0"/>
          </a:p>
          <a:p>
            <a:pPr algn="just">
              <a:buFont typeface="Wingdings" panose="05000000000000000000" pitchFamily="2" charset="2"/>
              <a:buChar char="Ø"/>
            </a:pPr>
            <a:r>
              <a:rPr lang="tr-TR" sz="1100" dirty="0" smtClean="0"/>
              <a:t>Psikolojik </a:t>
            </a:r>
            <a:r>
              <a:rPr lang="tr-TR" sz="1100" dirty="0"/>
              <a:t>testler</a:t>
            </a:r>
          </a:p>
          <a:p>
            <a:pPr algn="just">
              <a:buFont typeface="Wingdings" panose="05000000000000000000" pitchFamily="2" charset="2"/>
              <a:buChar char="Ø"/>
            </a:pPr>
            <a:r>
              <a:rPr lang="tr-TR" sz="1100" dirty="0" smtClean="0"/>
              <a:t>Konferans</a:t>
            </a:r>
            <a:r>
              <a:rPr lang="tr-TR" sz="1100" dirty="0"/>
              <a:t>, seminer, söyleşi </a:t>
            </a:r>
            <a:r>
              <a:rPr lang="tr-TR" sz="1100" dirty="0" smtClean="0"/>
              <a:t>vb. </a:t>
            </a:r>
            <a:r>
              <a:rPr lang="tr-TR" sz="1100" dirty="0"/>
              <a:t>eğitim çalışmaları şeklinde yürütülmektedir</a:t>
            </a:r>
            <a:r>
              <a:rPr lang="tr-TR" sz="1100" dirty="0" smtClean="0"/>
              <a:t>.</a:t>
            </a:r>
          </a:p>
          <a:p>
            <a:pPr algn="just">
              <a:buFont typeface="Wingdings" panose="05000000000000000000" pitchFamily="2" charset="2"/>
              <a:buChar char="Ø"/>
            </a:pPr>
            <a:r>
              <a:rPr lang="tr-TR" sz="1100" dirty="0" smtClean="0"/>
              <a:t>Bu </a:t>
            </a:r>
            <a:r>
              <a:rPr lang="tr-TR" sz="1100" dirty="0"/>
              <a:t>süreç seanslar şeklinde gerçekleştirilir</a:t>
            </a:r>
            <a:r>
              <a:rPr lang="tr-TR" sz="1100" dirty="0" smtClean="0"/>
              <a:t>.</a:t>
            </a:r>
            <a:endParaRPr lang="tr-TR" sz="1100" dirty="0"/>
          </a:p>
          <a:p>
            <a:pPr algn="just">
              <a:buFont typeface="Wingdings" panose="05000000000000000000" pitchFamily="2" charset="2"/>
              <a:buChar char="Ø"/>
            </a:pPr>
            <a:r>
              <a:rPr lang="tr-TR" sz="1100" dirty="0" smtClean="0"/>
              <a:t>Her </a:t>
            </a:r>
            <a:r>
              <a:rPr lang="tr-TR" sz="1100" dirty="0"/>
              <a:t>seansın süresi 50 dakikadır</a:t>
            </a:r>
            <a:r>
              <a:rPr lang="tr-TR" sz="1100" dirty="0" smtClean="0"/>
              <a:t>.</a:t>
            </a:r>
            <a:endParaRPr lang="tr-TR" sz="1100" dirty="0"/>
          </a:p>
          <a:p>
            <a:pPr algn="just">
              <a:buFont typeface="Wingdings" panose="05000000000000000000" pitchFamily="2" charset="2"/>
              <a:buChar char="Ø"/>
            </a:pPr>
            <a:r>
              <a:rPr lang="tr-TR" sz="1100" dirty="0" smtClean="0"/>
              <a:t>Her </a:t>
            </a:r>
            <a:r>
              <a:rPr lang="tr-TR" sz="1100" dirty="0"/>
              <a:t>seans haftalık olarak uygulanır. Çünkü,  diğer tedavi şekillerinden farklı olarak danışman ( terapist ) danışan için uzun bir zaman dilimini ayırmaktadır</a:t>
            </a:r>
            <a:r>
              <a:rPr lang="tr-TR" sz="1400" dirty="0" smtClean="0"/>
              <a:t>.</a:t>
            </a:r>
            <a:endParaRPr lang="tr-TR" sz="1400" dirty="0"/>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tr-TR" sz="1100" dirty="0" smtClean="0"/>
              <a:t>Bu çalışmanın ahenk içinde yürütülebilmesi, randevu saatine uyulmasını gerekli kılmaktadır.</a:t>
            </a:r>
          </a:p>
          <a:p>
            <a:pPr algn="just">
              <a:buFont typeface="Wingdings" panose="05000000000000000000" pitchFamily="2" charset="2"/>
              <a:buChar char="Ø"/>
            </a:pPr>
            <a:r>
              <a:rPr lang="tr-TR" sz="1100" dirty="0" smtClean="0"/>
              <a:t>Randevu saatlerine ilişkin yapmak istediğiniz değişiklikleri neden belirterek en geç bir gün öncesinden bildirilmesi gerekmektedir.</a:t>
            </a:r>
          </a:p>
          <a:p>
            <a:pPr algn="just">
              <a:buFont typeface="Wingdings" panose="05000000000000000000" pitchFamily="2" charset="2"/>
              <a:buChar char="Ø"/>
            </a:pPr>
            <a:r>
              <a:rPr lang="tr-TR" sz="1100" dirty="0" smtClean="0"/>
              <a:t> Psikoterapi sürecinde söylenen, aktarılan ve yazılan her türlü bilgi danışman ve danışan arasında gizli kalmaktadır. Danışanın bilgisi ve izni olmadan bu bilgiler hiç kimseyle paylaşılamaz. </a:t>
            </a:r>
          </a:p>
          <a:p>
            <a:pPr algn="just">
              <a:buFont typeface="Wingdings" panose="05000000000000000000" pitchFamily="2" charset="2"/>
              <a:buChar char="Ø"/>
            </a:pPr>
            <a:r>
              <a:rPr lang="tr-TR" sz="1100" dirty="0" smtClean="0"/>
              <a:t>Üniversitemiz Eğitim Fakültesi Rehberlik ve Psikolojik Danışma Anabilim Dalı’ndan haftada bir yarım gün  gelen PDR Uzmanı için telefon ya da şahsen PDR sekreterliği tarafından randevu verilmektedir.</a:t>
            </a:r>
          </a:p>
          <a:p>
            <a:pPr algn="just">
              <a:buFont typeface="Wingdings" panose="05000000000000000000" pitchFamily="2" charset="2"/>
              <a:buChar char="Ø"/>
            </a:pPr>
            <a:endParaRPr lang="tr-TR" sz="1100" dirty="0"/>
          </a:p>
        </p:txBody>
      </p:sp>
      <p:pic>
        <p:nvPicPr>
          <p:cNvPr id="11" name="Resim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873115" cy="847966"/>
          </a:xfrm>
          <a:prstGeom prst="rect">
            <a:avLst/>
          </a:prstGeom>
        </p:spPr>
      </p:pic>
      <p:pic>
        <p:nvPicPr>
          <p:cNvPr id="3" name="Resim 2"/>
          <p:cNvPicPr>
            <a:picLocks noChangeAspect="1"/>
          </p:cNvPicPr>
          <p:nvPr/>
        </p:nvPicPr>
        <p:blipFill>
          <a:blip r:embed="rId3"/>
          <a:stretch>
            <a:fillRect/>
          </a:stretch>
        </p:blipFill>
        <p:spPr>
          <a:xfrm>
            <a:off x="7639136" y="3626958"/>
            <a:ext cx="3171825" cy="2295525"/>
          </a:xfrm>
          <a:prstGeom prst="rect">
            <a:avLst/>
          </a:prstGeom>
        </p:spPr>
      </p:pic>
      <p:sp>
        <p:nvSpPr>
          <p:cNvPr id="6" name="Dikdörtgen 5"/>
          <p:cNvSpPr/>
          <p:nvPr/>
        </p:nvSpPr>
        <p:spPr>
          <a:xfrm>
            <a:off x="6620068" y="6002983"/>
            <a:ext cx="5400136" cy="253916"/>
          </a:xfrm>
          <a:prstGeom prst="rect">
            <a:avLst/>
          </a:prstGeom>
        </p:spPr>
        <p:txBody>
          <a:bodyPr wrap="square">
            <a:spAutoFit/>
          </a:bodyPr>
          <a:lstStyle/>
          <a:p>
            <a:pPr lvl="8"/>
            <a:r>
              <a:rPr lang="tr-TR" sz="1050" u="sng" dirty="0">
                <a:solidFill>
                  <a:schemeClr val="accent1"/>
                </a:solidFill>
              </a:rPr>
              <a:t>(medikososyal.cu.edu.tr)</a:t>
            </a:r>
            <a:endParaRPr lang="tr-TR" sz="400" dirty="0"/>
          </a:p>
        </p:txBody>
      </p:sp>
    </p:spTree>
    <p:extLst>
      <p:ext uri="{BB962C8B-B14F-4D97-AF65-F5344CB8AC3E}">
        <p14:creationId xmlns:p14="http://schemas.microsoft.com/office/powerpoint/2010/main" val="3133866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660861" y="184799"/>
            <a:ext cx="11538065" cy="601662"/>
          </a:xfrm>
        </p:spPr>
        <p:txBody>
          <a:bodyPr>
            <a:normAutofit/>
          </a:bodyPr>
          <a:lstStyle/>
          <a:p>
            <a:pPr algn="ctr"/>
            <a:r>
              <a:rPr lang="tr-TR" sz="3200" b="1" dirty="0" smtClean="0"/>
              <a:t>SPOR MÜDÜRLÜĞÜ HİZMETLERİ</a:t>
            </a:r>
            <a:endParaRPr lang="tr-TR" sz="3200"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SPOR MÜDÜRLÜĞÜ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pic>
        <p:nvPicPr>
          <p:cNvPr id="9" name="Resim 8"/>
          <p:cNvPicPr>
            <a:picLocks noChangeAspect="1"/>
          </p:cNvPicPr>
          <p:nvPr/>
        </p:nvPicPr>
        <p:blipFill>
          <a:blip r:embed="rId3"/>
          <a:stretch>
            <a:fillRect/>
          </a:stretch>
        </p:blipFill>
        <p:spPr>
          <a:xfrm>
            <a:off x="660861" y="1257106"/>
            <a:ext cx="6288579" cy="4778292"/>
          </a:xfrm>
          <a:prstGeom prst="rect">
            <a:avLst/>
          </a:prstGeom>
        </p:spPr>
      </p:pic>
      <p:sp>
        <p:nvSpPr>
          <p:cNvPr id="14" name="Dikdörtgen 13"/>
          <p:cNvSpPr/>
          <p:nvPr/>
        </p:nvSpPr>
        <p:spPr>
          <a:xfrm>
            <a:off x="7257030" y="1312274"/>
            <a:ext cx="4455584" cy="4801314"/>
          </a:xfrm>
          <a:prstGeom prst="rect">
            <a:avLst/>
          </a:prstGeom>
        </p:spPr>
        <p:txBody>
          <a:bodyPr wrap="square">
            <a:spAutoFit/>
          </a:bodyPr>
          <a:lstStyle/>
          <a:p>
            <a:pPr algn="just"/>
            <a:r>
              <a:rPr lang="tr-TR" dirty="0" smtClean="0"/>
              <a:t>Spor </a:t>
            </a:r>
            <a:r>
              <a:rPr lang="tr-TR" dirty="0"/>
              <a:t>Müdürlüğümüz bünyesinde;</a:t>
            </a:r>
          </a:p>
          <a:p>
            <a:pPr marL="514350" indent="-514350" algn="just">
              <a:buFont typeface="Wingdings" panose="05000000000000000000" pitchFamily="2" charset="2"/>
              <a:buChar char="Ø"/>
            </a:pPr>
            <a:r>
              <a:rPr lang="tr-TR" dirty="0"/>
              <a:t>Özdemir </a:t>
            </a:r>
            <a:r>
              <a:rPr lang="tr-TR" dirty="0" smtClean="0"/>
              <a:t>SABANCI </a:t>
            </a:r>
            <a:r>
              <a:rPr lang="tr-TR" dirty="0"/>
              <a:t>Kapalı Yüzme Havuzu</a:t>
            </a:r>
          </a:p>
          <a:p>
            <a:pPr marL="514350" indent="-514350" algn="just">
              <a:buFont typeface="Wingdings" panose="05000000000000000000" pitchFamily="2" charset="2"/>
              <a:buChar char="Ø"/>
            </a:pPr>
            <a:r>
              <a:rPr lang="tr-TR" dirty="0"/>
              <a:t>Lütfullah AKSUNGUR Kapalı Spor Salonu</a:t>
            </a:r>
          </a:p>
          <a:p>
            <a:pPr marL="514350" indent="-514350" algn="just">
              <a:buFont typeface="Wingdings" panose="05000000000000000000" pitchFamily="2" charset="2"/>
              <a:buChar char="Ø"/>
            </a:pPr>
            <a:r>
              <a:rPr lang="tr-TR" dirty="0"/>
              <a:t>Sakıp </a:t>
            </a:r>
            <a:r>
              <a:rPr lang="tr-TR" dirty="0" smtClean="0"/>
              <a:t>SABANCI </a:t>
            </a:r>
            <a:r>
              <a:rPr lang="tr-TR" dirty="0"/>
              <a:t>Spor ve Sergi Sarayı</a:t>
            </a:r>
          </a:p>
          <a:p>
            <a:pPr marL="514350" indent="-514350" algn="just">
              <a:buFont typeface="Wingdings" panose="05000000000000000000" pitchFamily="2" charset="2"/>
              <a:buChar char="Ø"/>
            </a:pPr>
            <a:r>
              <a:rPr lang="tr-TR" dirty="0"/>
              <a:t>Jimnastik Salonu</a:t>
            </a:r>
          </a:p>
          <a:p>
            <a:pPr marL="514350" indent="-514350" algn="just">
              <a:buFont typeface="Wingdings" panose="05000000000000000000" pitchFamily="2" charset="2"/>
              <a:buChar char="Ø"/>
            </a:pPr>
            <a:r>
              <a:rPr lang="tr-TR" dirty="0"/>
              <a:t>Futbol Sahası </a:t>
            </a:r>
          </a:p>
          <a:p>
            <a:pPr marL="514350" indent="-514350" algn="just">
              <a:buFont typeface="Wingdings" panose="05000000000000000000" pitchFamily="2" charset="2"/>
              <a:buChar char="Ø"/>
            </a:pPr>
            <a:r>
              <a:rPr lang="tr-TR" dirty="0"/>
              <a:t>Kayıkhane (Kano Kürek)</a:t>
            </a:r>
          </a:p>
          <a:p>
            <a:pPr marL="514350" indent="-514350" algn="just">
              <a:buFont typeface="Wingdings" panose="05000000000000000000" pitchFamily="2" charset="2"/>
              <a:buChar char="Ø"/>
            </a:pPr>
            <a:r>
              <a:rPr lang="tr-TR" dirty="0"/>
              <a:t>Bisiklet Evi</a:t>
            </a:r>
          </a:p>
          <a:p>
            <a:pPr marL="514350" indent="-514350" algn="just">
              <a:buFont typeface="Wingdings" panose="05000000000000000000" pitchFamily="2" charset="2"/>
              <a:buChar char="Ø"/>
            </a:pPr>
            <a:r>
              <a:rPr lang="tr-TR" dirty="0"/>
              <a:t>Açık Spor Sahaları (Voleybol, Basketbol, Futbol, Tenis Kortları) </a:t>
            </a:r>
            <a:endParaRPr lang="tr-TR" dirty="0" smtClean="0"/>
          </a:p>
          <a:p>
            <a:pPr algn="just"/>
            <a:r>
              <a:rPr lang="tr-TR" dirty="0"/>
              <a:t> </a:t>
            </a:r>
          </a:p>
          <a:p>
            <a:pPr algn="just"/>
            <a:r>
              <a:rPr lang="tr-TR" dirty="0" smtClean="0"/>
              <a:t>		</a:t>
            </a:r>
          </a:p>
          <a:p>
            <a:pPr algn="just"/>
            <a:endParaRPr lang="tr-TR" dirty="0"/>
          </a:p>
          <a:p>
            <a:pPr algn="just"/>
            <a:endParaRPr lang="tr-TR" dirty="0" smtClean="0"/>
          </a:p>
          <a:p>
            <a:pPr algn="just"/>
            <a:r>
              <a:rPr lang="tr-TR" dirty="0"/>
              <a:t>	</a:t>
            </a:r>
            <a:r>
              <a:rPr lang="tr-TR" dirty="0" smtClean="0"/>
              <a:t>				</a:t>
            </a:r>
            <a:r>
              <a:rPr lang="tr-TR" sz="1058" dirty="0" smtClean="0"/>
              <a:t>   	                </a:t>
            </a:r>
            <a:r>
              <a:rPr lang="tr-TR" sz="1058" dirty="0" smtClean="0">
                <a:solidFill>
                  <a:schemeClr val="accent1"/>
                </a:solidFill>
              </a:rPr>
              <a:t>(</a:t>
            </a:r>
            <a:r>
              <a:rPr lang="tr-TR" sz="1058" dirty="0">
                <a:solidFill>
                  <a:schemeClr val="accent1"/>
                </a:solidFill>
              </a:rPr>
              <a:t>https://spor.cu.edu.tr/) </a:t>
            </a:r>
          </a:p>
          <a:p>
            <a:pPr algn="just"/>
            <a:r>
              <a:rPr lang="tr-TR" dirty="0" smtClean="0"/>
              <a:t>	</a:t>
            </a:r>
          </a:p>
        </p:txBody>
      </p:sp>
    </p:spTree>
    <p:extLst>
      <p:ext uri="{BB962C8B-B14F-4D97-AF65-F5344CB8AC3E}">
        <p14:creationId xmlns:p14="http://schemas.microsoft.com/office/powerpoint/2010/main" val="4170946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660861" y="184799"/>
            <a:ext cx="11538065" cy="601662"/>
          </a:xfrm>
        </p:spPr>
        <p:txBody>
          <a:bodyPr>
            <a:normAutofit/>
          </a:bodyPr>
          <a:lstStyle/>
          <a:p>
            <a:pPr algn="ctr"/>
            <a:r>
              <a:rPr lang="tr-TR" sz="3200" b="1" dirty="0" smtClean="0"/>
              <a:t>SPOR </a:t>
            </a:r>
            <a:r>
              <a:rPr lang="tr-TR" sz="3200" b="1" dirty="0" smtClean="0"/>
              <a:t>MÜDÜRLÜĞÜ</a:t>
            </a:r>
            <a:endParaRPr lang="tr-TR" sz="3200"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SPOR MÜDÜRLÜĞÜ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pic>
        <p:nvPicPr>
          <p:cNvPr id="15" name="Picture 2" descr="C:\Users\User\Desktop\tesisler\100_4870.JPG"/>
          <p:cNvPicPr>
            <a:picLocks noChangeAspect="1" noChangeArrowheads="1"/>
          </p:cNvPicPr>
          <p:nvPr/>
        </p:nvPicPr>
        <p:blipFill>
          <a:blip r:embed="rId2" cstate="print"/>
          <a:srcRect/>
          <a:stretch>
            <a:fillRect/>
          </a:stretch>
        </p:blipFill>
        <p:spPr bwMode="auto">
          <a:xfrm>
            <a:off x="8473269" y="1076127"/>
            <a:ext cx="3229925" cy="23948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Picture 2" descr="C:\Users\User\Desktop\tesisler\100_4845.JPG"/>
          <p:cNvPicPr>
            <a:picLocks noChangeAspect="1" noChangeArrowheads="1"/>
          </p:cNvPicPr>
          <p:nvPr/>
        </p:nvPicPr>
        <p:blipFill>
          <a:blip r:embed="rId3" cstate="print"/>
          <a:srcRect/>
          <a:stretch>
            <a:fillRect/>
          </a:stretch>
        </p:blipFill>
        <p:spPr bwMode="auto">
          <a:xfrm>
            <a:off x="4473058" y="1076127"/>
            <a:ext cx="2989004" cy="230815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Picture 2" descr="http://www.gunaydingazetesi.com.tr/images/haberler/cimnastikte_cok_iddialilar_h7608.jpg"/>
          <p:cNvPicPr>
            <a:picLocks noChangeAspect="1" noChangeArrowheads="1"/>
          </p:cNvPicPr>
          <p:nvPr/>
        </p:nvPicPr>
        <p:blipFill>
          <a:blip r:embed="rId4" cstate="print">
            <a:lum contrast="-10000"/>
          </a:blip>
          <a:srcRect/>
          <a:stretch>
            <a:fillRect/>
          </a:stretch>
        </p:blipFill>
        <p:spPr bwMode="auto">
          <a:xfrm>
            <a:off x="1842679" y="3773027"/>
            <a:ext cx="3686915" cy="242640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Picture 2" descr="Atletizm Pist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560" y="3773027"/>
            <a:ext cx="3426606" cy="250861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3" name="Picture 2" descr="C:\Users\User\Desktop\tesisler\100_4872.JPG"/>
          <p:cNvPicPr>
            <a:picLocks noChangeAspect="1" noChangeArrowheads="1"/>
          </p:cNvPicPr>
          <p:nvPr/>
        </p:nvPicPr>
        <p:blipFill>
          <a:blip r:embed="rId6" cstate="print"/>
          <a:srcRect/>
          <a:stretch>
            <a:fillRect/>
          </a:stretch>
        </p:blipFill>
        <p:spPr bwMode="auto">
          <a:xfrm>
            <a:off x="828136" y="1142831"/>
            <a:ext cx="2926279" cy="22414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710741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660861" y="184799"/>
            <a:ext cx="11538065" cy="601662"/>
          </a:xfrm>
        </p:spPr>
        <p:txBody>
          <a:bodyPr>
            <a:normAutofit/>
          </a:bodyPr>
          <a:lstStyle/>
          <a:p>
            <a:pPr algn="ctr"/>
            <a:r>
              <a:rPr lang="tr-TR" sz="3200" b="1" dirty="0" smtClean="0"/>
              <a:t>SPOR MÜDÜRLÜĞÜ HİZMETLERİ</a:t>
            </a:r>
            <a:endParaRPr lang="tr-TR" sz="3200"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SPOR MÜDÜRLÜĞÜ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4" name="Dikdörtgen 13"/>
          <p:cNvSpPr/>
          <p:nvPr/>
        </p:nvSpPr>
        <p:spPr>
          <a:xfrm>
            <a:off x="352977" y="961731"/>
            <a:ext cx="10973506" cy="6442789"/>
          </a:xfrm>
          <a:prstGeom prst="rect">
            <a:avLst/>
          </a:prstGeom>
        </p:spPr>
        <p:txBody>
          <a:bodyPr wrap="square">
            <a:spAutoFit/>
          </a:bodyPr>
          <a:lstStyle/>
          <a:p>
            <a:pPr algn="just"/>
            <a:r>
              <a:rPr lang="tr-TR" sz="1600" dirty="0" smtClean="0"/>
              <a:t>Spor Müdürlüğümüzün tüm Tesislerinden aşağıda belirtildiği gibi yararlanabilirsiniz,</a:t>
            </a:r>
            <a:endParaRPr lang="tr-TR" sz="1600" dirty="0"/>
          </a:p>
          <a:p>
            <a:pPr marL="171450" indent="-171450" algn="just">
              <a:lnSpc>
                <a:spcPct val="115000"/>
              </a:lnSpc>
              <a:spcAft>
                <a:spcPts val="1000"/>
              </a:spcAft>
              <a:buFont typeface="Wingdings" panose="05000000000000000000" pitchFamily="2" charset="2"/>
              <a:buChar char="Ø"/>
            </a:pPr>
            <a:r>
              <a:rPr lang="tr-TR" sz="1600" dirty="0"/>
              <a:t> Üniversitemiz </a:t>
            </a:r>
            <a:r>
              <a:rPr lang="tr-TR" sz="1600" dirty="0" smtClean="0"/>
              <a:t>öğrencileri </a:t>
            </a:r>
            <a:r>
              <a:rPr lang="tr-TR" sz="1600" dirty="0"/>
              <a:t>Ziraat Bankası tarafından verilen kampüs kart ile kampanya tanıtım ücretine göre </a:t>
            </a:r>
            <a:r>
              <a:rPr lang="tr-TR" sz="1600" dirty="0" smtClean="0"/>
              <a:t>yararlanabilmektedir.</a:t>
            </a:r>
          </a:p>
          <a:p>
            <a:pPr marL="171450" indent="-171450" algn="just">
              <a:lnSpc>
                <a:spcPct val="115000"/>
              </a:lnSpc>
              <a:spcAft>
                <a:spcPts val="1000"/>
              </a:spcAft>
              <a:buFont typeface="Wingdings" panose="05000000000000000000" pitchFamily="2" charset="2"/>
              <a:buChar char="Ø"/>
            </a:pPr>
            <a:r>
              <a:rPr lang="tr-TR" sz="1600" dirty="0" smtClean="0">
                <a:latin typeface="Calibri" panose="020F0502020204030204" pitchFamily="34" charset="0"/>
                <a:ea typeface="Times New Roman" panose="02020603050405020304" pitchFamily="18" charset="0"/>
                <a:cs typeface="Times New Roman" panose="02020603050405020304" pitchFamily="18" charset="0"/>
              </a:rPr>
              <a:t>Kayıt </a:t>
            </a:r>
            <a:r>
              <a:rPr lang="tr-TR" sz="1600" dirty="0">
                <a:latin typeface="Calibri" panose="020F0502020204030204" pitchFamily="34" charset="0"/>
                <a:ea typeface="Times New Roman" panose="02020603050405020304" pitchFamily="18" charset="0"/>
                <a:cs typeface="Times New Roman" panose="02020603050405020304" pitchFamily="18" charset="0"/>
              </a:rPr>
              <a:t>sırasında Ziraat </a:t>
            </a:r>
            <a:r>
              <a:rPr lang="tr-TR" sz="1600" dirty="0" smtClean="0">
                <a:latin typeface="Calibri" panose="020F0502020204030204" pitchFamily="34" charset="0"/>
                <a:ea typeface="Times New Roman" panose="02020603050405020304" pitchFamily="18" charset="0"/>
                <a:cs typeface="Times New Roman" panose="02020603050405020304" pitchFamily="18" charset="0"/>
              </a:rPr>
              <a:t>Bankası kampüs kartlarını </a:t>
            </a:r>
            <a:r>
              <a:rPr lang="tr-TR" sz="1600" dirty="0">
                <a:latin typeface="Calibri" panose="020F0502020204030204" pitchFamily="34" charset="0"/>
                <a:ea typeface="Times New Roman" panose="02020603050405020304" pitchFamily="18" charset="0"/>
                <a:cs typeface="Times New Roman" panose="02020603050405020304" pitchFamily="18" charset="0"/>
              </a:rPr>
              <a:t>alamayan öğrenciler </a:t>
            </a:r>
            <a:r>
              <a:rPr lang="tr-TR" sz="1600" dirty="0" smtClean="0">
                <a:latin typeface="Calibri" panose="020F0502020204030204" pitchFamily="34" charset="0"/>
                <a:ea typeface="Times New Roman" panose="02020603050405020304" pitchFamily="18" charset="0"/>
                <a:cs typeface="Times New Roman" panose="02020603050405020304" pitchFamily="18" charset="0"/>
              </a:rPr>
              <a:t>kampüs kartlarını alana kadar ki süreçte üniversitemiz öğrenci olduklarını gösteren öğrenci </a:t>
            </a:r>
            <a:r>
              <a:rPr lang="tr-TR" sz="1600" dirty="0">
                <a:latin typeface="Calibri" panose="020F0502020204030204" pitchFamily="34" charset="0"/>
                <a:ea typeface="Times New Roman" panose="02020603050405020304" pitchFamily="18" charset="0"/>
                <a:cs typeface="Times New Roman" panose="02020603050405020304" pitchFamily="18" charset="0"/>
              </a:rPr>
              <a:t>belgeleri ile başka bir bankaya ait karttan </a:t>
            </a:r>
            <a:r>
              <a:rPr lang="tr-TR" sz="1600" dirty="0" smtClean="0">
                <a:latin typeface="Calibri" panose="020F0502020204030204" pitchFamily="34" charset="0"/>
                <a:ea typeface="Times New Roman" panose="02020603050405020304" pitchFamily="18" charset="0"/>
                <a:cs typeface="Times New Roman" panose="02020603050405020304" pitchFamily="18" charset="0"/>
              </a:rPr>
              <a:t>kampanya ücreti üzerinden ödeme </a:t>
            </a:r>
            <a:r>
              <a:rPr lang="tr-TR" sz="1600" dirty="0">
                <a:latin typeface="Calibri" panose="020F0502020204030204" pitchFamily="34" charset="0"/>
                <a:ea typeface="Times New Roman" panose="02020603050405020304" pitchFamily="18" charset="0"/>
                <a:cs typeface="Times New Roman" panose="02020603050405020304" pitchFamily="18" charset="0"/>
              </a:rPr>
              <a:t>yaparak tesislerimizi </a:t>
            </a:r>
            <a:r>
              <a:rPr lang="tr-TR" sz="1600" dirty="0" smtClean="0">
                <a:latin typeface="Calibri" panose="020F0502020204030204" pitchFamily="34" charset="0"/>
                <a:ea typeface="Times New Roman" panose="02020603050405020304" pitchFamily="18" charset="0"/>
                <a:cs typeface="Times New Roman" panose="02020603050405020304" pitchFamily="18" charset="0"/>
              </a:rPr>
              <a:t>kullanabilirler. Nakit ödeme alınmamaktadır.</a:t>
            </a:r>
          </a:p>
          <a:p>
            <a:pPr marL="171450" indent="-171450" algn="just">
              <a:lnSpc>
                <a:spcPct val="115000"/>
              </a:lnSpc>
              <a:spcAft>
                <a:spcPts val="1000"/>
              </a:spcAft>
              <a:buFont typeface="Wingdings" panose="05000000000000000000" pitchFamily="2" charset="2"/>
              <a:buChar char="Ø"/>
            </a:pPr>
            <a:r>
              <a:rPr lang="tr-TR" sz="1600" dirty="0" smtClean="0">
                <a:latin typeface="Calibri" panose="020F0502020204030204" pitchFamily="34" charset="0"/>
                <a:ea typeface="Times New Roman" panose="02020603050405020304" pitchFamily="18" charset="0"/>
                <a:cs typeface="Times New Roman" panose="02020603050405020304" pitchFamily="18" charset="0"/>
              </a:rPr>
              <a:t>Müdürlüğümüzün resmi internet sitesinden tesislerimiz ve ücretleri hakkında güncel bilgilere ulaşabilir. Üniversitemiz Spor </a:t>
            </a:r>
            <a:r>
              <a:rPr lang="tr-TR" sz="1600" dirty="0">
                <a:latin typeface="Calibri" panose="020F0502020204030204" pitchFamily="34" charset="0"/>
                <a:ea typeface="Times New Roman" panose="02020603050405020304" pitchFamily="18" charset="0"/>
                <a:cs typeface="Times New Roman" panose="02020603050405020304" pitchFamily="18" charset="0"/>
              </a:rPr>
              <a:t>Bilimleri </a:t>
            </a:r>
            <a:r>
              <a:rPr lang="tr-TR" sz="1600" dirty="0" smtClean="0">
                <a:latin typeface="Calibri" panose="020F0502020204030204" pitchFamily="34" charset="0"/>
                <a:ea typeface="Times New Roman" panose="02020603050405020304" pitchFamily="18" charset="0"/>
                <a:cs typeface="Times New Roman" panose="02020603050405020304" pitchFamily="18" charset="0"/>
              </a:rPr>
              <a:t>Fakültesinde eğitim gören öğrencilerimiz  </a:t>
            </a:r>
            <a:r>
              <a:rPr lang="tr-TR" sz="1600" dirty="0">
                <a:latin typeface="Calibri" panose="020F0502020204030204" pitchFamily="34" charset="0"/>
                <a:ea typeface="Times New Roman" panose="02020603050405020304" pitchFamily="18" charset="0"/>
                <a:cs typeface="Times New Roman" panose="02020603050405020304" pitchFamily="18" charset="0"/>
              </a:rPr>
              <a:t>eğitim –öğretim yılı  </a:t>
            </a:r>
            <a:r>
              <a:rPr lang="tr-TR" sz="1600" dirty="0" smtClean="0">
                <a:latin typeface="Calibri" panose="020F0502020204030204" pitchFamily="34" charset="0"/>
                <a:ea typeface="Times New Roman" panose="02020603050405020304" pitchFamily="18" charset="0"/>
                <a:cs typeface="Times New Roman" panose="02020603050405020304" pitchFamily="18" charset="0"/>
              </a:rPr>
              <a:t>dersleri için tesislerimizi eğitim amacıyla kullanılmaktadırlar.</a:t>
            </a:r>
            <a:endParaRPr lang="tr-TR" sz="1600" dirty="0">
              <a:latin typeface="Calibri" panose="020F0502020204030204" pitchFamily="34" charset="0"/>
              <a:ea typeface="Times New Roman" panose="02020603050405020304" pitchFamily="18" charset="0"/>
              <a:cs typeface="Times New Roman" panose="02020603050405020304" pitchFamily="18" charset="0"/>
            </a:endParaRPr>
          </a:p>
          <a:p>
            <a:pPr marL="171450" indent="-171450" algn="just">
              <a:lnSpc>
                <a:spcPct val="115000"/>
              </a:lnSpc>
              <a:spcAft>
                <a:spcPts val="1000"/>
              </a:spcAft>
              <a:buFont typeface="Wingdings" panose="05000000000000000000" pitchFamily="2" charset="2"/>
              <a:buChar char="Ø"/>
            </a:pPr>
            <a:r>
              <a:rPr lang="tr-TR" sz="1600" dirty="0">
                <a:latin typeface="Calibri" panose="020F0502020204030204" pitchFamily="34" charset="0"/>
                <a:ea typeface="Times New Roman" panose="02020603050405020304" pitchFamily="18" charset="0"/>
                <a:cs typeface="Times New Roman" panose="02020603050405020304" pitchFamily="18" charset="0"/>
              </a:rPr>
              <a:t>Rektörlüğümüz tarafından açılan Alan Dışı seçmeleri dersler veya Müdürlüğümüz tarafından belirlenen bireysel kullanım saatlerinde bireysel olarak  yararlanılmaktadır</a:t>
            </a:r>
            <a:r>
              <a:rPr lang="tr-TR" sz="1600" dirty="0" smtClean="0">
                <a:latin typeface="Calibri" panose="020F0502020204030204" pitchFamily="34" charset="0"/>
                <a:ea typeface="Times New Roman" panose="02020603050405020304" pitchFamily="18" charset="0"/>
                <a:cs typeface="Times New Roman" panose="02020603050405020304" pitchFamily="18" charset="0"/>
              </a:rPr>
              <a:t>.</a:t>
            </a:r>
          </a:p>
          <a:p>
            <a:pPr marL="171450" indent="-171450" algn="just">
              <a:lnSpc>
                <a:spcPct val="115000"/>
              </a:lnSpc>
              <a:spcAft>
                <a:spcPts val="1000"/>
              </a:spcAft>
              <a:buFont typeface="Wingdings" panose="05000000000000000000" pitchFamily="2" charset="2"/>
              <a:buChar char="Ø"/>
            </a:pPr>
            <a:r>
              <a:rPr lang="tr-TR" sz="1600" dirty="0" smtClean="0"/>
              <a:t>Tesisimiz kapsamında hizmet veren salonlarımızı </a:t>
            </a:r>
            <a:r>
              <a:rPr lang="tr-TR" sz="1600" dirty="0"/>
              <a:t>spor kıyafetleriniz  ve spor ayakkabılarınızla </a:t>
            </a:r>
            <a:r>
              <a:rPr lang="tr-TR" sz="1600" dirty="0" smtClean="0"/>
              <a:t>kullanabilirsiniz.</a:t>
            </a:r>
          </a:p>
          <a:p>
            <a:pPr marL="171450" indent="-171450" algn="just">
              <a:lnSpc>
                <a:spcPct val="115000"/>
              </a:lnSpc>
              <a:spcAft>
                <a:spcPts val="1000"/>
              </a:spcAft>
              <a:buFont typeface="Wingdings" panose="05000000000000000000" pitchFamily="2" charset="2"/>
              <a:buChar char="Ø"/>
            </a:pPr>
            <a:r>
              <a:rPr lang="tr-TR" sz="1600" dirty="0"/>
              <a:t>Tesisimiz kapsamında hizmet veren </a:t>
            </a:r>
            <a:r>
              <a:rPr lang="tr-TR" sz="1600" dirty="0" smtClean="0"/>
              <a:t>salonlarımızın içerisinde duş </a:t>
            </a:r>
            <a:r>
              <a:rPr lang="tr-TR" sz="1600" dirty="0"/>
              <a:t>almanıza ve üzerinizi  değiştirmenize imkan sağlayan soyunma odaları mevcuttur.</a:t>
            </a:r>
          </a:p>
          <a:p>
            <a:pPr marL="171450" indent="-171450" algn="just">
              <a:lnSpc>
                <a:spcPct val="115000"/>
              </a:lnSpc>
              <a:spcAft>
                <a:spcPts val="1000"/>
              </a:spcAft>
              <a:buFont typeface="Wingdings" panose="05000000000000000000" pitchFamily="2" charset="2"/>
              <a:buChar char="Ø"/>
            </a:pPr>
            <a:r>
              <a:rPr lang="tr-TR" sz="1600" dirty="0" smtClean="0">
                <a:latin typeface="Calibri" panose="020F0502020204030204" pitchFamily="34" charset="0"/>
                <a:ea typeface="Times New Roman" panose="02020603050405020304" pitchFamily="18" charset="0"/>
                <a:cs typeface="Times New Roman" panose="02020603050405020304" pitchFamily="18" charset="0"/>
              </a:rPr>
              <a:t> Her tesis için belirlenen Kullanım Kurallarına uyulmak şartıyla yararlanabilirsiniz.													</a:t>
            </a:r>
            <a:r>
              <a:rPr lang="tr-TR" sz="1600" dirty="0">
                <a:solidFill>
                  <a:schemeClr val="accent1"/>
                </a:solidFill>
              </a:rPr>
              <a:t>(https://spor.cu.edu.tr/) </a:t>
            </a:r>
          </a:p>
          <a:p>
            <a:pPr marL="171450" indent="-171450" algn="just">
              <a:lnSpc>
                <a:spcPct val="115000"/>
              </a:lnSpc>
              <a:spcAft>
                <a:spcPts val="1000"/>
              </a:spcAft>
              <a:buFont typeface="Wingdings" panose="05000000000000000000" pitchFamily="2" charset="2"/>
              <a:buChar char="Ø"/>
            </a:pPr>
            <a:endParaRPr lang="tr-TR" sz="1600" dirty="0" smtClean="0"/>
          </a:p>
          <a:p>
            <a:pPr algn="just"/>
            <a:endParaRPr lang="tr-TR" dirty="0"/>
          </a:p>
          <a:p>
            <a:pPr algn="just"/>
            <a:endParaRPr lang="tr-TR" dirty="0" smtClean="0"/>
          </a:p>
          <a:p>
            <a:pPr algn="just"/>
            <a:r>
              <a:rPr lang="tr-TR" dirty="0"/>
              <a:t>	</a:t>
            </a:r>
            <a:r>
              <a:rPr lang="tr-TR" dirty="0" smtClean="0"/>
              <a:t>	</a:t>
            </a:r>
          </a:p>
        </p:txBody>
      </p:sp>
    </p:spTree>
    <p:extLst>
      <p:ext uri="{BB962C8B-B14F-4D97-AF65-F5344CB8AC3E}">
        <p14:creationId xmlns:p14="http://schemas.microsoft.com/office/powerpoint/2010/main" val="1961423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t>KÜLTÜR MÜDÜRLÜĞÜ</a:t>
            </a:r>
            <a:endParaRPr lang="tr-TR" sz="3200" b="1"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KÜLTÜR MÜDÜRLÜĞÜ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pic>
        <p:nvPicPr>
          <p:cNvPr id="7" name="Resim 6"/>
          <p:cNvPicPr>
            <a:picLocks noChangeAspect="1"/>
          </p:cNvPicPr>
          <p:nvPr/>
        </p:nvPicPr>
        <p:blipFill>
          <a:blip r:embed="rId2"/>
          <a:stretch>
            <a:fillRect/>
          </a:stretch>
        </p:blipFill>
        <p:spPr>
          <a:xfrm>
            <a:off x="238215" y="1181819"/>
            <a:ext cx="5714011" cy="4537495"/>
          </a:xfrm>
          <a:prstGeom prst="rect">
            <a:avLst/>
          </a:prstGeom>
        </p:spPr>
      </p:pic>
      <p:sp>
        <p:nvSpPr>
          <p:cNvPr id="14" name="Sağ Ok 13"/>
          <p:cNvSpPr/>
          <p:nvPr/>
        </p:nvSpPr>
        <p:spPr>
          <a:xfrm>
            <a:off x="2777706" y="2863970"/>
            <a:ext cx="396815" cy="2070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6038492" y="1181819"/>
            <a:ext cx="5900466" cy="6494085"/>
          </a:xfrm>
          <a:prstGeom prst="rect">
            <a:avLst/>
          </a:prstGeom>
        </p:spPr>
        <p:txBody>
          <a:bodyPr wrap="square">
            <a:spAutoFit/>
          </a:bodyPr>
          <a:lstStyle/>
          <a:p>
            <a:pPr marL="461963" indent="-285750" algn="just">
              <a:buFont typeface="Wingdings" panose="05000000000000000000" pitchFamily="2" charset="2"/>
              <a:buChar char="Ø"/>
            </a:pPr>
            <a:r>
              <a:rPr lang="tr-TR" altLang="tr-TR" sz="1600" dirty="0" smtClean="0"/>
              <a:t>Müdürlüğümüz</a:t>
            </a:r>
            <a:r>
              <a:rPr lang="en-US" altLang="tr-TR" sz="1600" dirty="0"/>
              <a:t>,</a:t>
            </a:r>
            <a:r>
              <a:rPr lang="tr-TR" altLang="tr-TR" sz="1600" dirty="0"/>
              <a:t> Sağlık Kültür ve Spor Daire</a:t>
            </a:r>
            <a:r>
              <a:rPr lang="en-US" altLang="tr-TR" sz="1600" dirty="0"/>
              <a:t> </a:t>
            </a:r>
            <a:r>
              <a:rPr lang="tr-TR" altLang="tr-TR" sz="1600" dirty="0"/>
              <a:t>Başkanlığına bağlı olarak </a:t>
            </a:r>
            <a:r>
              <a:rPr lang="tr-TR" altLang="tr-TR" sz="1600" dirty="0" smtClean="0"/>
              <a:t> </a:t>
            </a:r>
            <a:r>
              <a:rPr lang="en-US" altLang="tr-TR" sz="1600" dirty="0" smtClean="0"/>
              <a:t>faaliyetleri</a:t>
            </a:r>
            <a:r>
              <a:rPr lang="tr-TR" altLang="tr-TR" sz="1600" dirty="0" err="1" smtClean="0"/>
              <a:t>ni</a:t>
            </a:r>
            <a:r>
              <a:rPr lang="en-US" altLang="tr-TR" sz="1600" dirty="0" smtClean="0"/>
              <a:t> </a:t>
            </a:r>
            <a:r>
              <a:rPr lang="tr-TR" altLang="tr-TR" sz="1600" dirty="0" smtClean="0"/>
              <a:t> </a:t>
            </a:r>
            <a:r>
              <a:rPr lang="en-US" altLang="tr-TR" sz="1600" dirty="0" smtClean="0"/>
              <a:t>y</a:t>
            </a:r>
            <a:r>
              <a:rPr lang="tr-TR" altLang="tr-TR" sz="1600" dirty="0" smtClean="0"/>
              <a:t>ü</a:t>
            </a:r>
            <a:r>
              <a:rPr lang="en-US" altLang="tr-TR" sz="1600" dirty="0" smtClean="0"/>
              <a:t>r</a:t>
            </a:r>
            <a:r>
              <a:rPr lang="tr-TR" altLang="tr-TR" sz="1600" dirty="0" smtClean="0"/>
              <a:t>ü</a:t>
            </a:r>
            <a:r>
              <a:rPr lang="en-US" altLang="tr-TR" sz="1600" dirty="0" err="1" smtClean="0"/>
              <a:t>tmektedir</a:t>
            </a:r>
            <a:r>
              <a:rPr lang="en-US" altLang="tr-TR" sz="1600" dirty="0" smtClean="0"/>
              <a:t>.</a:t>
            </a:r>
            <a:r>
              <a:rPr lang="tr-TR" altLang="tr-TR" sz="1600" dirty="0"/>
              <a:t> </a:t>
            </a:r>
            <a:endParaRPr lang="tr-TR" altLang="tr-TR" sz="1600" dirty="0" smtClean="0"/>
          </a:p>
          <a:p>
            <a:pPr marL="176213" algn="just"/>
            <a:r>
              <a:rPr lang="tr-TR" altLang="tr-TR" sz="1600" dirty="0" smtClean="0"/>
              <a:t>Öğrencilerimize sosyal</a:t>
            </a:r>
            <a:r>
              <a:rPr lang="en-US" altLang="tr-TR" sz="1600" dirty="0" smtClean="0"/>
              <a:t>,</a:t>
            </a:r>
            <a:r>
              <a:rPr lang="tr-TR" altLang="tr-TR" sz="1600" dirty="0" smtClean="0"/>
              <a:t> </a:t>
            </a:r>
            <a:r>
              <a:rPr lang="en-US" altLang="tr-TR" sz="1600" dirty="0" err="1" smtClean="0"/>
              <a:t>kültürel</a:t>
            </a:r>
            <a:r>
              <a:rPr lang="tr-TR" altLang="tr-TR" sz="1600" dirty="0" smtClean="0"/>
              <a:t> ve  sanatsal olarak hizmet vermektedir.</a:t>
            </a:r>
          </a:p>
          <a:p>
            <a:pPr marL="461963" indent="-285750" algn="just">
              <a:buFont typeface="Wingdings" panose="05000000000000000000" pitchFamily="2" charset="2"/>
              <a:buChar char="Ø"/>
            </a:pPr>
            <a:r>
              <a:rPr lang="tr-TR" altLang="tr-TR" sz="1600" dirty="0" smtClean="0"/>
              <a:t>Müdürlüğümüzde ; </a:t>
            </a:r>
          </a:p>
          <a:p>
            <a:pPr marL="285750" indent="-285750" algn="just">
              <a:buFont typeface="Arial" panose="020B0604020202020204" pitchFamily="34" charset="0"/>
              <a:buChar char="•"/>
            </a:pPr>
            <a:r>
              <a:rPr lang="tr-TR" altLang="tr-TR" sz="1600" dirty="0" smtClean="0"/>
              <a:t> Halk </a:t>
            </a:r>
            <a:r>
              <a:rPr lang="tr-TR" altLang="tr-TR" sz="1600" dirty="0"/>
              <a:t>Oyunları Topluluğu</a:t>
            </a:r>
          </a:p>
          <a:p>
            <a:pPr marL="285750" indent="-285750" algn="just">
              <a:buFont typeface="Arial" panose="020B0604020202020204" pitchFamily="34" charset="0"/>
              <a:buChar char="•"/>
            </a:pPr>
            <a:r>
              <a:rPr lang="tr-TR" altLang="tr-TR" sz="1600" dirty="0" smtClean="0"/>
              <a:t>Drama </a:t>
            </a:r>
            <a:r>
              <a:rPr lang="tr-TR" altLang="tr-TR" sz="1600" dirty="0"/>
              <a:t>Topluluğu</a:t>
            </a:r>
          </a:p>
          <a:p>
            <a:pPr marL="285750" indent="-285750" algn="just">
              <a:buFont typeface="Arial" panose="020B0604020202020204" pitchFamily="34" charset="0"/>
              <a:buChar char="•"/>
            </a:pPr>
            <a:r>
              <a:rPr lang="tr-TR" altLang="tr-TR" sz="1600" dirty="0" smtClean="0"/>
              <a:t>Dans </a:t>
            </a:r>
            <a:r>
              <a:rPr lang="tr-TR" altLang="tr-TR" sz="1600" dirty="0"/>
              <a:t>Topluluğu</a:t>
            </a:r>
          </a:p>
          <a:p>
            <a:pPr marL="285750" indent="-285750" algn="just">
              <a:buFont typeface="Arial" panose="020B0604020202020204" pitchFamily="34" charset="0"/>
              <a:buChar char="•"/>
            </a:pPr>
            <a:r>
              <a:rPr lang="tr-TR" altLang="tr-TR" sz="1600" dirty="0" smtClean="0"/>
              <a:t>Türk </a:t>
            </a:r>
            <a:r>
              <a:rPr lang="tr-TR" altLang="tr-TR" sz="1600" dirty="0"/>
              <a:t>Sanat Müziği Korosu</a:t>
            </a:r>
          </a:p>
          <a:p>
            <a:pPr marL="285750" indent="-285750" algn="just">
              <a:buFont typeface="Arial" panose="020B0604020202020204" pitchFamily="34" charset="0"/>
              <a:buChar char="•"/>
            </a:pPr>
            <a:r>
              <a:rPr lang="tr-TR" altLang="tr-TR" sz="1600" dirty="0" smtClean="0"/>
              <a:t>Türk </a:t>
            </a:r>
            <a:r>
              <a:rPr lang="tr-TR" altLang="tr-TR" sz="1600" dirty="0"/>
              <a:t>Halk Müziği </a:t>
            </a:r>
            <a:r>
              <a:rPr lang="tr-TR" altLang="tr-TR" sz="1600" dirty="0" smtClean="0"/>
              <a:t>Korosu branşlarında eğitim verilmektedir.</a:t>
            </a:r>
          </a:p>
          <a:p>
            <a:pPr marL="285750" indent="-285750" algn="just">
              <a:buFont typeface="Arial" panose="020B0604020202020204" pitchFamily="34" charset="0"/>
              <a:buChar char="•"/>
            </a:pPr>
            <a:endParaRPr lang="tr-TR" altLang="tr-TR" sz="1600" dirty="0"/>
          </a:p>
          <a:p>
            <a:pPr marL="285750" indent="-285750" algn="just">
              <a:buFont typeface="Wingdings" panose="05000000000000000000" pitchFamily="2" charset="2"/>
              <a:buChar char="Ø"/>
            </a:pPr>
            <a:r>
              <a:rPr lang="tr-TR" altLang="tr-TR" sz="1600" dirty="0" smtClean="0"/>
              <a:t>Müdürlüğümüz tarafından verilen eğitimlere Öğrenci Kayıt zamanı içerisinde şahsen mevcut başvuru formunu doldurarak kayıt yapılmaktadır. </a:t>
            </a:r>
          </a:p>
          <a:p>
            <a:pPr marL="285750" indent="-285750" algn="just">
              <a:buFont typeface="Wingdings" panose="05000000000000000000" pitchFamily="2" charset="2"/>
              <a:buChar char="Ø"/>
            </a:pPr>
            <a:r>
              <a:rPr lang="tr-TR" altLang="tr-TR" sz="1600" dirty="0" smtClean="0"/>
              <a:t>Kayıtlar sonrası eğitim- öğretim takvimi belirlenerek Müdürlüğümüz panolarından duyurusu yapılmaktadır.</a:t>
            </a:r>
          </a:p>
          <a:p>
            <a:pPr algn="just"/>
            <a:endParaRPr lang="tr-TR" altLang="tr-TR" sz="1600" dirty="0" smtClean="0"/>
          </a:p>
          <a:p>
            <a:pPr marL="285750" indent="-285750" algn="just">
              <a:buFont typeface="Wingdings" panose="05000000000000000000" pitchFamily="2" charset="2"/>
              <a:buChar char="Ø"/>
            </a:pPr>
            <a:r>
              <a:rPr lang="tr-TR" altLang="tr-TR" sz="1600" dirty="0"/>
              <a:t>Müdürlüğümüz tarafından eğitim verilen branşlarda Türkiye genelinde yapılan  dans gösterisi, </a:t>
            </a:r>
            <a:r>
              <a:rPr lang="en-US" altLang="tr-TR" sz="1600" dirty="0"/>
              <a:t>k</a:t>
            </a:r>
            <a:r>
              <a:rPr lang="tr-TR" altLang="tr-TR" sz="1600" dirty="0" err="1"/>
              <a:t>onser</a:t>
            </a:r>
            <a:r>
              <a:rPr lang="tr-TR" altLang="tr-TR" sz="1600" dirty="0"/>
              <a:t>, halk oyunları ve yarışmalara</a:t>
            </a:r>
            <a:r>
              <a:rPr lang="en-US" altLang="tr-TR" sz="1600" dirty="0"/>
              <a:t>  </a:t>
            </a:r>
            <a:r>
              <a:rPr lang="tr-TR" altLang="tr-TR" sz="1600" dirty="0"/>
              <a:t>katılım sağlanmaktadır</a:t>
            </a:r>
            <a:r>
              <a:rPr lang="tr-TR" altLang="tr-TR" sz="1600" dirty="0" smtClean="0"/>
              <a:t>. </a:t>
            </a:r>
          </a:p>
          <a:p>
            <a:pPr algn="just"/>
            <a:r>
              <a:rPr lang="tr-TR" altLang="tr-TR" sz="1600" dirty="0"/>
              <a:t>	</a:t>
            </a:r>
            <a:r>
              <a:rPr lang="tr-TR" altLang="tr-TR" sz="1600" dirty="0" smtClean="0">
                <a:solidFill>
                  <a:schemeClr val="accent1"/>
                </a:solidFill>
              </a:rPr>
              <a:t>( </a:t>
            </a:r>
            <a:r>
              <a:rPr lang="tr-TR" altLang="tr-TR" sz="1600" dirty="0">
                <a:solidFill>
                  <a:schemeClr val="accent1"/>
                </a:solidFill>
              </a:rPr>
              <a:t>https://sks.cu.edu.tr/cu/birimler/kultur-mudurlugu)</a:t>
            </a:r>
          </a:p>
          <a:p>
            <a:pPr marL="285750" indent="-285750" algn="just">
              <a:buFont typeface="Wingdings" panose="05000000000000000000" pitchFamily="2" charset="2"/>
              <a:buChar char="Ø"/>
            </a:pPr>
            <a:endParaRPr lang="tr-TR" altLang="tr-TR" sz="1600" dirty="0"/>
          </a:p>
          <a:p>
            <a:pPr marL="285750" indent="-285750">
              <a:buFont typeface="Wingdings" panose="05000000000000000000" pitchFamily="2" charset="2"/>
              <a:buChar char="Ø"/>
            </a:pPr>
            <a:endParaRPr lang="en-US" altLang="tr-TR" sz="1600" dirty="0"/>
          </a:p>
          <a:p>
            <a:pPr marL="176213"/>
            <a:endParaRPr lang="tr-TR" altLang="tr-TR" sz="1600" dirty="0" smtClean="0"/>
          </a:p>
          <a:p>
            <a:pPr marL="176213"/>
            <a:endParaRPr lang="en-US" altLang="tr-TR" sz="1600" dirty="0"/>
          </a:p>
        </p:txBody>
      </p:sp>
    </p:spTree>
    <p:extLst>
      <p:ext uri="{BB962C8B-B14F-4D97-AF65-F5344CB8AC3E}">
        <p14:creationId xmlns:p14="http://schemas.microsoft.com/office/powerpoint/2010/main" val="33077714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49D4CE99B5AD543B1279803DDFEE6D2" ma:contentTypeVersion="2" ma:contentTypeDescription="Yeni belge oluşturun." ma:contentTypeScope="" ma:versionID="d721fef40f769be7bef4897d85484d70">
  <xsd:schema xmlns:xsd="http://www.w3.org/2001/XMLSchema" xmlns:xs="http://www.w3.org/2001/XMLSchema" xmlns:p="http://schemas.microsoft.com/office/2006/metadata/properties" xmlns:ns2="4022fd76-da19-4aa4-8008-a3e4e2ce3eae" targetNamespace="http://schemas.microsoft.com/office/2006/metadata/properties" ma:root="true" ma:fieldsID="ab09939a5a01e7d94cefd5cae578ad38" ns2:_="">
    <xsd:import namespace="4022fd76-da19-4aa4-8008-a3e4e2ce3ea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2fd76-da19-4aa4-8008-a3e4e2ce3e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EC9F9E-1976-4036-9700-AA1555E4FC0A}"/>
</file>

<file path=customXml/itemProps2.xml><?xml version="1.0" encoding="utf-8"?>
<ds:datastoreItem xmlns:ds="http://schemas.openxmlformats.org/officeDocument/2006/customXml" ds:itemID="{4D5D4A84-1EF6-4BDE-88D2-A4D08D585CDC}"/>
</file>

<file path=docProps/app.xml><?xml version="1.0" encoding="utf-8"?>
<Properties xmlns="http://schemas.openxmlformats.org/officeDocument/2006/extended-properties" xmlns:vt="http://schemas.openxmlformats.org/officeDocument/2006/docPropsVTypes">
  <TotalTime>903</TotalTime>
  <Words>2320</Words>
  <Application>Microsoft Office PowerPoint</Application>
  <PresentationFormat>Geniş ekran</PresentationFormat>
  <Paragraphs>367</Paragraphs>
  <Slides>23</Slides>
  <Notes>4</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23</vt:i4>
      </vt:variant>
    </vt:vector>
  </HeadingPairs>
  <TitlesOfParts>
    <vt:vector size="30" baseType="lpstr">
      <vt:lpstr>Arial</vt:lpstr>
      <vt:lpstr>Calibri</vt:lpstr>
      <vt:lpstr>Calibri Light</vt:lpstr>
      <vt:lpstr>Times New Roman</vt:lpstr>
      <vt:lpstr>Verdana</vt:lpstr>
      <vt:lpstr>Wingdings</vt:lpstr>
      <vt:lpstr>Office Theme</vt:lpstr>
      <vt:lpstr>SAĞLIK KÜLTÜR VE SPOR DAİRE BAŞKANLIĞI </vt:lpstr>
      <vt:lpstr>MEDİKO SOSYAL SAĞLIK MERKEZİ HİZMETLERİ</vt:lpstr>
      <vt:lpstr>MEDİKO SOSYAL SAĞLIK MERKEZİ HİZMETLERİ</vt:lpstr>
      <vt:lpstr>MEDİKO SOSYAL SAĞLIK MERKEZİ POLİKLİNİK HİZMETLERİ</vt:lpstr>
      <vt:lpstr>ÖĞRENCİ PSİKOLOJİK DANIŞMANLIK VE REHBERLİK HİZMETLERİ </vt:lpstr>
      <vt:lpstr>SPOR MÜDÜRLÜĞÜ HİZMETLERİ</vt:lpstr>
      <vt:lpstr>SPOR MÜDÜRLÜĞÜ</vt:lpstr>
      <vt:lpstr>SPOR MÜDÜRLÜĞÜ HİZMETLERİ</vt:lpstr>
      <vt:lpstr>KÜLTÜR MÜDÜRLÜĞÜ</vt:lpstr>
      <vt:lpstr>ÖĞRENCİ FAALİYETLERİ BİRİMİ</vt:lpstr>
      <vt:lpstr>ÖĞRENCİ FAALİYETLERİ BİRİMİ ÖĞRENCİ KULÜPLERİ</vt:lpstr>
      <vt:lpstr>ÖĞRENCİ FAALİYETLERİ BİRİMİ (ÖFB)</vt:lpstr>
      <vt:lpstr>MERKEZİ KAFETERYA YÖNETİCİLİĞİ</vt:lpstr>
      <vt:lpstr>MERKEZİ KAFETERYA YÖNETİCİLİĞİ</vt:lpstr>
      <vt:lpstr>ÜNİVERSİTEMİZ ÖĞRENCİLERİNE YEMEK HİZMETİ VERİLEN YEMEKHANELER</vt:lpstr>
      <vt:lpstr>MERKEZİ KAFETERYA YÖNETİCİLİĞİ</vt:lpstr>
      <vt:lpstr>ÖĞRENCİ KANTİNLERİ</vt:lpstr>
      <vt:lpstr>ÖĞRENCİ KANTİNLERİ</vt:lpstr>
      <vt:lpstr>ÖĞRENCİ KANTİNLERİ</vt:lpstr>
      <vt:lpstr>KISMİ ZAMANLI ÖĞRENCİ </vt:lpstr>
      <vt:lpstr>KISMİ ZAMANLI ÖĞRENCİ </vt:lpstr>
      <vt:lpstr>ÖĞRENCİ YEMEK BURSU VE DİĞER BURS İMKANLARI</vt:lpstr>
      <vt:lpstr>Dinlediğiniz için 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Sunum Başlığı</dc:title>
  <dc:creator>Cemal Azim Örneksoy</dc:creator>
  <cp:lastModifiedBy>Ahu Küpçü</cp:lastModifiedBy>
  <cp:revision>125</cp:revision>
  <dcterms:created xsi:type="dcterms:W3CDTF">2022-08-19T10:10:48Z</dcterms:created>
  <dcterms:modified xsi:type="dcterms:W3CDTF">2022-08-26T11:59:18Z</dcterms:modified>
</cp:coreProperties>
</file>