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23.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s/slide2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diagrams/drawing1.xml" ContentType="application/vnd.ms-office.drawingml.diagramDrawing+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7"/>
  </p:notesMasterIdLst>
  <p:sldIdLst>
    <p:sldId id="256" r:id="rId4"/>
    <p:sldId id="258" r:id="rId5"/>
    <p:sldId id="295" r:id="rId6"/>
    <p:sldId id="297" r:id="rId7"/>
    <p:sldId id="298" r:id="rId8"/>
    <p:sldId id="299" r:id="rId9"/>
    <p:sldId id="308" r:id="rId10"/>
    <p:sldId id="266" r:id="rId11"/>
    <p:sldId id="296" r:id="rId12"/>
    <p:sldId id="268" r:id="rId13"/>
    <p:sldId id="273" r:id="rId14"/>
    <p:sldId id="275" r:id="rId15"/>
    <p:sldId id="286" r:id="rId16"/>
    <p:sldId id="307" r:id="rId17"/>
    <p:sldId id="300" r:id="rId18"/>
    <p:sldId id="302" r:id="rId19"/>
    <p:sldId id="303" r:id="rId20"/>
    <p:sldId id="309" r:id="rId21"/>
    <p:sldId id="305" r:id="rId22"/>
    <p:sldId id="306" r:id="rId23"/>
    <p:sldId id="304" r:id="rId24"/>
    <p:sldId id="294" r:id="rId25"/>
    <p:sldId id="260"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42" autoAdjust="0"/>
    <p:restoredTop sz="94660"/>
  </p:normalViewPr>
  <p:slideViewPr>
    <p:cSldViewPr snapToGrid="0">
      <p:cViewPr varScale="1">
        <p:scale>
          <a:sx n="101" d="100"/>
          <a:sy n="101" d="100"/>
        </p:scale>
        <p:origin x="114" y="3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38AD98-AD76-4C61-A0C6-AD0BBF1E4BC2}" type="doc">
      <dgm:prSet loTypeId="urn:microsoft.com/office/officeart/2005/8/layout/hierarchy3" loCatId="relationship" qsTypeId="urn:microsoft.com/office/officeart/2005/8/quickstyle/simple4" qsCatId="simple" csTypeId="urn:microsoft.com/office/officeart/2005/8/colors/colorful5" csCatId="colorful" phldr="1"/>
      <dgm:spPr/>
      <dgm:t>
        <a:bodyPr/>
        <a:lstStyle/>
        <a:p>
          <a:endParaRPr lang="en-US"/>
        </a:p>
      </dgm:t>
    </dgm:pt>
    <dgm:pt modelId="{61A102A8-4799-45A8-9134-80E504CD398E}">
      <dgm:prSet phldrT="[Metin]"/>
      <dgm:spPr/>
      <dgm:t>
        <a:bodyPr/>
        <a:lstStyle/>
        <a:p>
          <a:r>
            <a:rPr lang="tr-TR" dirty="0" smtClean="0"/>
            <a:t>Ulusal Değişim Programı</a:t>
          </a:r>
          <a:endParaRPr lang="en-US" dirty="0"/>
        </a:p>
      </dgm:t>
    </dgm:pt>
    <dgm:pt modelId="{ACC2A165-6A21-4BD1-8B5A-71F069622560}" type="parTrans" cxnId="{3E4C0868-D998-42C2-B035-81AB204AE610}">
      <dgm:prSet/>
      <dgm:spPr/>
      <dgm:t>
        <a:bodyPr/>
        <a:lstStyle/>
        <a:p>
          <a:endParaRPr lang="en-US"/>
        </a:p>
      </dgm:t>
    </dgm:pt>
    <dgm:pt modelId="{553FDB5E-E147-4F9E-B3B2-99EF135AC7FB}" type="sibTrans" cxnId="{3E4C0868-D998-42C2-B035-81AB204AE610}">
      <dgm:prSet/>
      <dgm:spPr/>
      <dgm:t>
        <a:bodyPr/>
        <a:lstStyle/>
        <a:p>
          <a:endParaRPr lang="en-US"/>
        </a:p>
      </dgm:t>
    </dgm:pt>
    <dgm:pt modelId="{288E6CFA-BF80-478F-8F61-780E9F37D2CE}">
      <dgm:prSet phldrT="[Metin]"/>
      <dgm:spPr/>
      <dgm:t>
        <a:bodyPr/>
        <a:lstStyle/>
        <a:p>
          <a:r>
            <a:rPr lang="tr-TR" dirty="0" smtClean="0"/>
            <a:t>Farabi</a:t>
          </a:r>
          <a:endParaRPr lang="en-US" dirty="0"/>
        </a:p>
      </dgm:t>
    </dgm:pt>
    <dgm:pt modelId="{46AC4953-FE5D-4A23-AD7B-6772A7EBC72D}" type="parTrans" cxnId="{C4CC7235-3CEE-4535-94B7-C21450E59DC1}">
      <dgm:prSet/>
      <dgm:spPr/>
      <dgm:t>
        <a:bodyPr/>
        <a:lstStyle/>
        <a:p>
          <a:endParaRPr lang="en-US"/>
        </a:p>
      </dgm:t>
    </dgm:pt>
    <dgm:pt modelId="{6916DE6D-FFEB-44FD-9E51-C5950103A98C}" type="sibTrans" cxnId="{C4CC7235-3CEE-4535-94B7-C21450E59DC1}">
      <dgm:prSet/>
      <dgm:spPr/>
      <dgm:t>
        <a:bodyPr/>
        <a:lstStyle/>
        <a:p>
          <a:endParaRPr lang="en-US"/>
        </a:p>
      </dgm:t>
    </dgm:pt>
    <dgm:pt modelId="{1338DEE4-A60E-4A47-89FA-2988574A46A0}">
      <dgm:prSet phldrT="[Metin]"/>
      <dgm:spPr/>
      <dgm:t>
        <a:bodyPr/>
        <a:lstStyle/>
        <a:p>
          <a:r>
            <a:rPr lang="tr-TR" dirty="0" smtClean="0"/>
            <a:t>Uluslararası Değişim Programları</a:t>
          </a:r>
          <a:endParaRPr lang="en-US" dirty="0"/>
        </a:p>
      </dgm:t>
    </dgm:pt>
    <dgm:pt modelId="{D86EB31C-F5B2-4B85-A57B-B6CA811E3C32}" type="parTrans" cxnId="{543729BB-0768-4B7B-8E21-B8B79F6F81C6}">
      <dgm:prSet/>
      <dgm:spPr/>
      <dgm:t>
        <a:bodyPr/>
        <a:lstStyle/>
        <a:p>
          <a:endParaRPr lang="en-US"/>
        </a:p>
      </dgm:t>
    </dgm:pt>
    <dgm:pt modelId="{F97D8285-F1C6-43E9-8050-1D0C85A41E6E}" type="sibTrans" cxnId="{543729BB-0768-4B7B-8E21-B8B79F6F81C6}">
      <dgm:prSet/>
      <dgm:spPr/>
      <dgm:t>
        <a:bodyPr/>
        <a:lstStyle/>
        <a:p>
          <a:endParaRPr lang="en-US"/>
        </a:p>
      </dgm:t>
    </dgm:pt>
    <dgm:pt modelId="{E9391A20-FD0F-4766-BEEE-055075298DD5}">
      <dgm:prSet phldrT="[Metin]"/>
      <dgm:spPr/>
      <dgm:t>
        <a:bodyPr/>
        <a:lstStyle/>
        <a:p>
          <a:r>
            <a:rPr lang="tr-TR" dirty="0" smtClean="0"/>
            <a:t>Erasmus+</a:t>
          </a:r>
          <a:endParaRPr lang="en-US" dirty="0"/>
        </a:p>
      </dgm:t>
    </dgm:pt>
    <dgm:pt modelId="{8269A9BA-130B-45F8-92E5-FD49D94D0562}" type="parTrans" cxnId="{48C7C431-AA09-47FA-847E-F0C5D65FFA94}">
      <dgm:prSet/>
      <dgm:spPr/>
      <dgm:t>
        <a:bodyPr/>
        <a:lstStyle/>
        <a:p>
          <a:endParaRPr lang="en-US"/>
        </a:p>
      </dgm:t>
    </dgm:pt>
    <dgm:pt modelId="{0F95195A-8EA0-4533-91FA-53A67CF3067A}" type="sibTrans" cxnId="{48C7C431-AA09-47FA-847E-F0C5D65FFA94}">
      <dgm:prSet/>
      <dgm:spPr/>
      <dgm:t>
        <a:bodyPr/>
        <a:lstStyle/>
        <a:p>
          <a:endParaRPr lang="en-US"/>
        </a:p>
      </dgm:t>
    </dgm:pt>
    <dgm:pt modelId="{3F47DFDA-E7B1-4CE1-B0F6-046AC874BF88}">
      <dgm:prSet phldrT="[Metin]"/>
      <dgm:spPr/>
      <dgm:t>
        <a:bodyPr/>
        <a:lstStyle/>
        <a:p>
          <a:r>
            <a:rPr lang="tr-TR" dirty="0" smtClean="0"/>
            <a:t>Mevlana</a:t>
          </a:r>
          <a:endParaRPr lang="en-US" dirty="0"/>
        </a:p>
      </dgm:t>
    </dgm:pt>
    <dgm:pt modelId="{7064BA42-225D-4C1C-8BDE-A8B104FB2FBA}" type="parTrans" cxnId="{EF29A6BF-1783-4554-A2C4-636FA3A52AA9}">
      <dgm:prSet/>
      <dgm:spPr/>
      <dgm:t>
        <a:bodyPr/>
        <a:lstStyle/>
        <a:p>
          <a:endParaRPr lang="en-US"/>
        </a:p>
      </dgm:t>
    </dgm:pt>
    <dgm:pt modelId="{0986F5DD-BD61-4C7B-ACEE-22DEF9A53D0A}" type="sibTrans" cxnId="{EF29A6BF-1783-4554-A2C4-636FA3A52AA9}">
      <dgm:prSet/>
      <dgm:spPr/>
      <dgm:t>
        <a:bodyPr/>
        <a:lstStyle/>
        <a:p>
          <a:endParaRPr lang="en-US"/>
        </a:p>
      </dgm:t>
    </dgm:pt>
    <dgm:pt modelId="{D7C773D8-8256-4539-85CD-E4366D067125}">
      <dgm:prSet phldrT="[Metin]"/>
      <dgm:spPr/>
      <dgm:t>
        <a:bodyPr/>
        <a:lstStyle/>
        <a:p>
          <a:r>
            <a:rPr lang="tr-TR" dirty="0" smtClean="0"/>
            <a:t>Çift Diploma Programları</a:t>
          </a:r>
          <a:endParaRPr lang="en-US" dirty="0"/>
        </a:p>
      </dgm:t>
    </dgm:pt>
    <dgm:pt modelId="{A84F57E7-F2E6-4741-8C81-612B1A0593A7}" type="parTrans" cxnId="{1FB56121-0400-40B6-8FB2-4490A61FE760}">
      <dgm:prSet/>
      <dgm:spPr/>
      <dgm:t>
        <a:bodyPr/>
        <a:lstStyle/>
        <a:p>
          <a:endParaRPr lang="en-US"/>
        </a:p>
      </dgm:t>
    </dgm:pt>
    <dgm:pt modelId="{6AB2BBBA-EECB-457A-92B0-5DC2D6A0B042}" type="sibTrans" cxnId="{1FB56121-0400-40B6-8FB2-4490A61FE760}">
      <dgm:prSet/>
      <dgm:spPr/>
      <dgm:t>
        <a:bodyPr/>
        <a:lstStyle/>
        <a:p>
          <a:endParaRPr lang="en-US"/>
        </a:p>
      </dgm:t>
    </dgm:pt>
    <dgm:pt modelId="{E6BC898C-5DBF-43E4-8C32-0FDCE9287E65}">
      <dgm:prSet phldrT="[Metin]"/>
      <dgm:spPr/>
      <dgm:t>
        <a:bodyPr/>
        <a:lstStyle/>
        <a:p>
          <a:r>
            <a:rPr lang="tr-TR" dirty="0" smtClean="0"/>
            <a:t>Elektrik-Elektronik Mühendisliği Ortak Lisans Programı</a:t>
          </a:r>
          <a:endParaRPr lang="en-US" dirty="0"/>
        </a:p>
      </dgm:t>
    </dgm:pt>
    <dgm:pt modelId="{847DEA26-A9FF-41E6-8F39-A162B39B45EB}" type="parTrans" cxnId="{32F4BE73-F7DA-4F0D-95BA-4080C01BBADF}">
      <dgm:prSet/>
      <dgm:spPr/>
      <dgm:t>
        <a:bodyPr/>
        <a:lstStyle/>
        <a:p>
          <a:endParaRPr lang="en-US"/>
        </a:p>
      </dgm:t>
    </dgm:pt>
    <dgm:pt modelId="{40C9BFA5-1E04-497B-BD87-40FB9CC8F30A}" type="sibTrans" cxnId="{32F4BE73-F7DA-4F0D-95BA-4080C01BBADF}">
      <dgm:prSet/>
      <dgm:spPr/>
      <dgm:t>
        <a:bodyPr/>
        <a:lstStyle/>
        <a:p>
          <a:endParaRPr lang="en-US"/>
        </a:p>
      </dgm:t>
    </dgm:pt>
    <dgm:pt modelId="{9D712FEE-4CD2-45BD-9C6F-1E450AEF064B}">
      <dgm:prSet/>
      <dgm:spPr/>
      <dgm:t>
        <a:bodyPr/>
        <a:lstStyle/>
        <a:p>
          <a:r>
            <a:rPr lang="tr-TR" dirty="0" smtClean="0"/>
            <a:t>İkili Protokol Kapsamında Değişim</a:t>
          </a:r>
          <a:endParaRPr lang="en-US" dirty="0"/>
        </a:p>
      </dgm:t>
    </dgm:pt>
    <dgm:pt modelId="{B1204641-94A8-4A3B-87C9-1EF3DEDBAA69}" type="parTrans" cxnId="{77FE3E24-DE3E-4846-8A17-C5EC64D4891B}">
      <dgm:prSet/>
      <dgm:spPr/>
      <dgm:t>
        <a:bodyPr/>
        <a:lstStyle/>
        <a:p>
          <a:endParaRPr lang="en-US"/>
        </a:p>
      </dgm:t>
    </dgm:pt>
    <dgm:pt modelId="{AA963B9F-42A9-45DE-B4BC-C55A9A8E1CA9}" type="sibTrans" cxnId="{77FE3E24-DE3E-4846-8A17-C5EC64D4891B}">
      <dgm:prSet/>
      <dgm:spPr/>
      <dgm:t>
        <a:bodyPr/>
        <a:lstStyle/>
        <a:p>
          <a:endParaRPr lang="en-US"/>
        </a:p>
      </dgm:t>
    </dgm:pt>
    <dgm:pt modelId="{B9AE04D8-4075-47B3-A33D-F2DEE1DFB8FB}" type="pres">
      <dgm:prSet presAssocID="{B538AD98-AD76-4C61-A0C6-AD0BBF1E4BC2}" presName="diagram" presStyleCnt="0">
        <dgm:presLayoutVars>
          <dgm:chPref val="1"/>
          <dgm:dir/>
          <dgm:animOne val="branch"/>
          <dgm:animLvl val="lvl"/>
          <dgm:resizeHandles/>
        </dgm:presLayoutVars>
      </dgm:prSet>
      <dgm:spPr/>
      <dgm:t>
        <a:bodyPr/>
        <a:lstStyle/>
        <a:p>
          <a:endParaRPr lang="en-US"/>
        </a:p>
      </dgm:t>
    </dgm:pt>
    <dgm:pt modelId="{23D74D81-7726-4DF3-B976-A83B0985BDF1}" type="pres">
      <dgm:prSet presAssocID="{61A102A8-4799-45A8-9134-80E504CD398E}" presName="root" presStyleCnt="0"/>
      <dgm:spPr/>
    </dgm:pt>
    <dgm:pt modelId="{57515363-2D22-401F-9E39-6FD26CC3AA9D}" type="pres">
      <dgm:prSet presAssocID="{61A102A8-4799-45A8-9134-80E504CD398E}" presName="rootComposite" presStyleCnt="0"/>
      <dgm:spPr/>
    </dgm:pt>
    <dgm:pt modelId="{FEAA5AC7-151E-42F0-86E8-8981F8596F89}" type="pres">
      <dgm:prSet presAssocID="{61A102A8-4799-45A8-9134-80E504CD398E}" presName="rootText" presStyleLbl="node1" presStyleIdx="0" presStyleCnt="3"/>
      <dgm:spPr/>
      <dgm:t>
        <a:bodyPr/>
        <a:lstStyle/>
        <a:p>
          <a:endParaRPr lang="en-US"/>
        </a:p>
      </dgm:t>
    </dgm:pt>
    <dgm:pt modelId="{6D58EAA6-5660-4FB1-AFDC-434EB893163C}" type="pres">
      <dgm:prSet presAssocID="{61A102A8-4799-45A8-9134-80E504CD398E}" presName="rootConnector" presStyleLbl="node1" presStyleIdx="0" presStyleCnt="3"/>
      <dgm:spPr/>
      <dgm:t>
        <a:bodyPr/>
        <a:lstStyle/>
        <a:p>
          <a:endParaRPr lang="en-US"/>
        </a:p>
      </dgm:t>
    </dgm:pt>
    <dgm:pt modelId="{B453DD9A-C99A-43C9-B03E-A741550DD480}" type="pres">
      <dgm:prSet presAssocID="{61A102A8-4799-45A8-9134-80E504CD398E}" presName="childShape" presStyleCnt="0"/>
      <dgm:spPr/>
    </dgm:pt>
    <dgm:pt modelId="{DB898D7A-CE17-4083-9116-5767377F20A0}" type="pres">
      <dgm:prSet presAssocID="{46AC4953-FE5D-4A23-AD7B-6772A7EBC72D}" presName="Name13" presStyleLbl="parChTrans1D2" presStyleIdx="0" presStyleCnt="5"/>
      <dgm:spPr/>
      <dgm:t>
        <a:bodyPr/>
        <a:lstStyle/>
        <a:p>
          <a:endParaRPr lang="en-US"/>
        </a:p>
      </dgm:t>
    </dgm:pt>
    <dgm:pt modelId="{96E36124-162B-432A-B0B1-8DCCA75C3AC0}" type="pres">
      <dgm:prSet presAssocID="{288E6CFA-BF80-478F-8F61-780E9F37D2CE}" presName="childText" presStyleLbl="bgAcc1" presStyleIdx="0" presStyleCnt="5">
        <dgm:presLayoutVars>
          <dgm:bulletEnabled val="1"/>
        </dgm:presLayoutVars>
      </dgm:prSet>
      <dgm:spPr/>
      <dgm:t>
        <a:bodyPr/>
        <a:lstStyle/>
        <a:p>
          <a:endParaRPr lang="en-US"/>
        </a:p>
      </dgm:t>
    </dgm:pt>
    <dgm:pt modelId="{4A754DA5-F3CA-4FE8-B250-BC1CD9E36ED5}" type="pres">
      <dgm:prSet presAssocID="{1338DEE4-A60E-4A47-89FA-2988574A46A0}" presName="root" presStyleCnt="0"/>
      <dgm:spPr/>
    </dgm:pt>
    <dgm:pt modelId="{B4D50928-37FC-47ED-BA70-1172C7E3CF28}" type="pres">
      <dgm:prSet presAssocID="{1338DEE4-A60E-4A47-89FA-2988574A46A0}" presName="rootComposite" presStyleCnt="0"/>
      <dgm:spPr/>
    </dgm:pt>
    <dgm:pt modelId="{5156A260-A8CC-4368-A890-73D489068132}" type="pres">
      <dgm:prSet presAssocID="{1338DEE4-A60E-4A47-89FA-2988574A46A0}" presName="rootText" presStyleLbl="node1" presStyleIdx="1" presStyleCnt="3"/>
      <dgm:spPr/>
      <dgm:t>
        <a:bodyPr/>
        <a:lstStyle/>
        <a:p>
          <a:endParaRPr lang="en-US"/>
        </a:p>
      </dgm:t>
    </dgm:pt>
    <dgm:pt modelId="{96035665-E4DC-47B8-9F16-62E0BA871EFE}" type="pres">
      <dgm:prSet presAssocID="{1338DEE4-A60E-4A47-89FA-2988574A46A0}" presName="rootConnector" presStyleLbl="node1" presStyleIdx="1" presStyleCnt="3"/>
      <dgm:spPr/>
      <dgm:t>
        <a:bodyPr/>
        <a:lstStyle/>
        <a:p>
          <a:endParaRPr lang="en-US"/>
        </a:p>
      </dgm:t>
    </dgm:pt>
    <dgm:pt modelId="{A4AC5724-12ED-4F60-93FA-D18A95FB37D7}" type="pres">
      <dgm:prSet presAssocID="{1338DEE4-A60E-4A47-89FA-2988574A46A0}" presName="childShape" presStyleCnt="0"/>
      <dgm:spPr/>
    </dgm:pt>
    <dgm:pt modelId="{07D1AEC0-1BDD-4466-A91B-C430A67DFAA9}" type="pres">
      <dgm:prSet presAssocID="{8269A9BA-130B-45F8-92E5-FD49D94D0562}" presName="Name13" presStyleLbl="parChTrans1D2" presStyleIdx="1" presStyleCnt="5"/>
      <dgm:spPr/>
      <dgm:t>
        <a:bodyPr/>
        <a:lstStyle/>
        <a:p>
          <a:endParaRPr lang="en-US"/>
        </a:p>
      </dgm:t>
    </dgm:pt>
    <dgm:pt modelId="{9E729E13-76B2-4336-BD12-CC049DA022B8}" type="pres">
      <dgm:prSet presAssocID="{E9391A20-FD0F-4766-BEEE-055075298DD5}" presName="childText" presStyleLbl="bgAcc1" presStyleIdx="1" presStyleCnt="5">
        <dgm:presLayoutVars>
          <dgm:bulletEnabled val="1"/>
        </dgm:presLayoutVars>
      </dgm:prSet>
      <dgm:spPr/>
      <dgm:t>
        <a:bodyPr/>
        <a:lstStyle/>
        <a:p>
          <a:endParaRPr lang="en-US"/>
        </a:p>
      </dgm:t>
    </dgm:pt>
    <dgm:pt modelId="{4415D0AF-DB0A-4D22-A151-02E1A76F4929}" type="pres">
      <dgm:prSet presAssocID="{7064BA42-225D-4C1C-8BDE-A8B104FB2FBA}" presName="Name13" presStyleLbl="parChTrans1D2" presStyleIdx="2" presStyleCnt="5"/>
      <dgm:spPr/>
      <dgm:t>
        <a:bodyPr/>
        <a:lstStyle/>
        <a:p>
          <a:endParaRPr lang="en-US"/>
        </a:p>
      </dgm:t>
    </dgm:pt>
    <dgm:pt modelId="{94DDA667-F45C-4CF8-BEF5-1AFB928F180F}" type="pres">
      <dgm:prSet presAssocID="{3F47DFDA-E7B1-4CE1-B0F6-046AC874BF88}" presName="childText" presStyleLbl="bgAcc1" presStyleIdx="2" presStyleCnt="5">
        <dgm:presLayoutVars>
          <dgm:bulletEnabled val="1"/>
        </dgm:presLayoutVars>
      </dgm:prSet>
      <dgm:spPr/>
      <dgm:t>
        <a:bodyPr/>
        <a:lstStyle/>
        <a:p>
          <a:endParaRPr lang="en-US"/>
        </a:p>
      </dgm:t>
    </dgm:pt>
    <dgm:pt modelId="{3214431C-E302-49BE-B0F6-9705F5AD5057}" type="pres">
      <dgm:prSet presAssocID="{B1204641-94A8-4A3B-87C9-1EF3DEDBAA69}" presName="Name13" presStyleLbl="parChTrans1D2" presStyleIdx="3" presStyleCnt="5"/>
      <dgm:spPr/>
      <dgm:t>
        <a:bodyPr/>
        <a:lstStyle/>
        <a:p>
          <a:endParaRPr lang="en-US"/>
        </a:p>
      </dgm:t>
    </dgm:pt>
    <dgm:pt modelId="{BB2FE618-05F0-40D0-ABD1-5421D8F318F1}" type="pres">
      <dgm:prSet presAssocID="{9D712FEE-4CD2-45BD-9C6F-1E450AEF064B}" presName="childText" presStyleLbl="bgAcc1" presStyleIdx="3" presStyleCnt="5">
        <dgm:presLayoutVars>
          <dgm:bulletEnabled val="1"/>
        </dgm:presLayoutVars>
      </dgm:prSet>
      <dgm:spPr/>
      <dgm:t>
        <a:bodyPr/>
        <a:lstStyle/>
        <a:p>
          <a:endParaRPr lang="en-US"/>
        </a:p>
      </dgm:t>
    </dgm:pt>
    <dgm:pt modelId="{7A2DDAA0-CF3D-4E09-A207-EBBF7A0BAC8D}" type="pres">
      <dgm:prSet presAssocID="{D7C773D8-8256-4539-85CD-E4366D067125}" presName="root" presStyleCnt="0"/>
      <dgm:spPr/>
    </dgm:pt>
    <dgm:pt modelId="{98DE6747-7DDE-4FB3-8A56-0DAC51AE1C80}" type="pres">
      <dgm:prSet presAssocID="{D7C773D8-8256-4539-85CD-E4366D067125}" presName="rootComposite" presStyleCnt="0"/>
      <dgm:spPr/>
    </dgm:pt>
    <dgm:pt modelId="{B8C8AC3F-480B-4A22-8381-2635E24F15B5}" type="pres">
      <dgm:prSet presAssocID="{D7C773D8-8256-4539-85CD-E4366D067125}" presName="rootText" presStyleLbl="node1" presStyleIdx="2" presStyleCnt="3"/>
      <dgm:spPr/>
      <dgm:t>
        <a:bodyPr/>
        <a:lstStyle/>
        <a:p>
          <a:endParaRPr lang="en-US"/>
        </a:p>
      </dgm:t>
    </dgm:pt>
    <dgm:pt modelId="{26D86AC1-4C19-45DB-8450-B0792481B04E}" type="pres">
      <dgm:prSet presAssocID="{D7C773D8-8256-4539-85CD-E4366D067125}" presName="rootConnector" presStyleLbl="node1" presStyleIdx="2" presStyleCnt="3"/>
      <dgm:spPr/>
      <dgm:t>
        <a:bodyPr/>
        <a:lstStyle/>
        <a:p>
          <a:endParaRPr lang="en-US"/>
        </a:p>
      </dgm:t>
    </dgm:pt>
    <dgm:pt modelId="{71AD8084-C5F6-48E5-AD11-E38AF336C48E}" type="pres">
      <dgm:prSet presAssocID="{D7C773D8-8256-4539-85CD-E4366D067125}" presName="childShape" presStyleCnt="0"/>
      <dgm:spPr/>
    </dgm:pt>
    <dgm:pt modelId="{BDB1A7D4-55D4-495F-A507-BB57821168F9}" type="pres">
      <dgm:prSet presAssocID="{847DEA26-A9FF-41E6-8F39-A162B39B45EB}" presName="Name13" presStyleLbl="parChTrans1D2" presStyleIdx="4" presStyleCnt="5"/>
      <dgm:spPr/>
      <dgm:t>
        <a:bodyPr/>
        <a:lstStyle/>
        <a:p>
          <a:endParaRPr lang="en-US"/>
        </a:p>
      </dgm:t>
    </dgm:pt>
    <dgm:pt modelId="{56E3FD29-783A-4E08-95A3-E9C5B0FBF4C6}" type="pres">
      <dgm:prSet presAssocID="{E6BC898C-5DBF-43E4-8C32-0FDCE9287E65}" presName="childText" presStyleLbl="bgAcc1" presStyleIdx="4" presStyleCnt="5">
        <dgm:presLayoutVars>
          <dgm:bulletEnabled val="1"/>
        </dgm:presLayoutVars>
      </dgm:prSet>
      <dgm:spPr/>
      <dgm:t>
        <a:bodyPr/>
        <a:lstStyle/>
        <a:p>
          <a:endParaRPr lang="en-US"/>
        </a:p>
      </dgm:t>
    </dgm:pt>
  </dgm:ptLst>
  <dgm:cxnLst>
    <dgm:cxn modelId="{D6C84DDC-4E77-4E44-B651-7222E9C4015B}" type="presOf" srcId="{E9391A20-FD0F-4766-BEEE-055075298DD5}" destId="{9E729E13-76B2-4336-BD12-CC049DA022B8}" srcOrd="0" destOrd="0" presId="urn:microsoft.com/office/officeart/2005/8/layout/hierarchy3"/>
    <dgm:cxn modelId="{77FE3E24-DE3E-4846-8A17-C5EC64D4891B}" srcId="{1338DEE4-A60E-4A47-89FA-2988574A46A0}" destId="{9D712FEE-4CD2-45BD-9C6F-1E450AEF064B}" srcOrd="2" destOrd="0" parTransId="{B1204641-94A8-4A3B-87C9-1EF3DEDBAA69}" sibTransId="{AA963B9F-42A9-45DE-B4BC-C55A9A8E1CA9}"/>
    <dgm:cxn modelId="{EAC0D3D1-044D-4053-BD83-69E737B508B5}" type="presOf" srcId="{B538AD98-AD76-4C61-A0C6-AD0BBF1E4BC2}" destId="{B9AE04D8-4075-47B3-A33D-F2DEE1DFB8FB}" srcOrd="0" destOrd="0" presId="urn:microsoft.com/office/officeart/2005/8/layout/hierarchy3"/>
    <dgm:cxn modelId="{7ED0164D-96AD-4A74-81AB-3BF2870A830F}" type="presOf" srcId="{46AC4953-FE5D-4A23-AD7B-6772A7EBC72D}" destId="{DB898D7A-CE17-4083-9116-5767377F20A0}" srcOrd="0" destOrd="0" presId="urn:microsoft.com/office/officeart/2005/8/layout/hierarchy3"/>
    <dgm:cxn modelId="{3E4C0868-D998-42C2-B035-81AB204AE610}" srcId="{B538AD98-AD76-4C61-A0C6-AD0BBF1E4BC2}" destId="{61A102A8-4799-45A8-9134-80E504CD398E}" srcOrd="0" destOrd="0" parTransId="{ACC2A165-6A21-4BD1-8B5A-71F069622560}" sibTransId="{553FDB5E-E147-4F9E-B3B2-99EF135AC7FB}"/>
    <dgm:cxn modelId="{9393F687-C612-4282-912F-52D2E660F035}" type="presOf" srcId="{1338DEE4-A60E-4A47-89FA-2988574A46A0}" destId="{96035665-E4DC-47B8-9F16-62E0BA871EFE}" srcOrd="1" destOrd="0" presId="urn:microsoft.com/office/officeart/2005/8/layout/hierarchy3"/>
    <dgm:cxn modelId="{1FB56121-0400-40B6-8FB2-4490A61FE760}" srcId="{B538AD98-AD76-4C61-A0C6-AD0BBF1E4BC2}" destId="{D7C773D8-8256-4539-85CD-E4366D067125}" srcOrd="2" destOrd="0" parTransId="{A84F57E7-F2E6-4741-8C81-612B1A0593A7}" sibTransId="{6AB2BBBA-EECB-457A-92B0-5DC2D6A0B042}"/>
    <dgm:cxn modelId="{EF29A6BF-1783-4554-A2C4-636FA3A52AA9}" srcId="{1338DEE4-A60E-4A47-89FA-2988574A46A0}" destId="{3F47DFDA-E7B1-4CE1-B0F6-046AC874BF88}" srcOrd="1" destOrd="0" parTransId="{7064BA42-225D-4C1C-8BDE-A8B104FB2FBA}" sibTransId="{0986F5DD-BD61-4C7B-ACEE-22DEF9A53D0A}"/>
    <dgm:cxn modelId="{DA1718BF-BE5D-4BA9-83BF-21C08CA48C80}" type="presOf" srcId="{3F47DFDA-E7B1-4CE1-B0F6-046AC874BF88}" destId="{94DDA667-F45C-4CF8-BEF5-1AFB928F180F}" srcOrd="0" destOrd="0" presId="urn:microsoft.com/office/officeart/2005/8/layout/hierarchy3"/>
    <dgm:cxn modelId="{CCD7BBA7-E374-40E3-954B-69AE363B8A65}" type="presOf" srcId="{1338DEE4-A60E-4A47-89FA-2988574A46A0}" destId="{5156A260-A8CC-4368-A890-73D489068132}" srcOrd="0" destOrd="0" presId="urn:microsoft.com/office/officeart/2005/8/layout/hierarchy3"/>
    <dgm:cxn modelId="{D880C7D4-B5C3-4F98-AE2E-8E6926514982}" type="presOf" srcId="{7064BA42-225D-4C1C-8BDE-A8B104FB2FBA}" destId="{4415D0AF-DB0A-4D22-A151-02E1A76F4929}" srcOrd="0" destOrd="0" presId="urn:microsoft.com/office/officeart/2005/8/layout/hierarchy3"/>
    <dgm:cxn modelId="{543729BB-0768-4B7B-8E21-B8B79F6F81C6}" srcId="{B538AD98-AD76-4C61-A0C6-AD0BBF1E4BC2}" destId="{1338DEE4-A60E-4A47-89FA-2988574A46A0}" srcOrd="1" destOrd="0" parTransId="{D86EB31C-F5B2-4B85-A57B-B6CA811E3C32}" sibTransId="{F97D8285-F1C6-43E9-8050-1D0C85A41E6E}"/>
    <dgm:cxn modelId="{43884436-F892-416E-88D9-90EB507D2948}" type="presOf" srcId="{8269A9BA-130B-45F8-92E5-FD49D94D0562}" destId="{07D1AEC0-1BDD-4466-A91B-C430A67DFAA9}" srcOrd="0" destOrd="0" presId="urn:microsoft.com/office/officeart/2005/8/layout/hierarchy3"/>
    <dgm:cxn modelId="{9C324D59-0E58-47AA-8AB9-5AEBF6FD28CD}" type="presOf" srcId="{E6BC898C-5DBF-43E4-8C32-0FDCE9287E65}" destId="{56E3FD29-783A-4E08-95A3-E9C5B0FBF4C6}" srcOrd="0" destOrd="0" presId="urn:microsoft.com/office/officeart/2005/8/layout/hierarchy3"/>
    <dgm:cxn modelId="{C4CC7235-3CEE-4535-94B7-C21450E59DC1}" srcId="{61A102A8-4799-45A8-9134-80E504CD398E}" destId="{288E6CFA-BF80-478F-8F61-780E9F37D2CE}" srcOrd="0" destOrd="0" parTransId="{46AC4953-FE5D-4A23-AD7B-6772A7EBC72D}" sibTransId="{6916DE6D-FFEB-44FD-9E51-C5950103A98C}"/>
    <dgm:cxn modelId="{3E53BA34-6375-48EE-B0D2-B03A8E3612CD}" type="presOf" srcId="{847DEA26-A9FF-41E6-8F39-A162B39B45EB}" destId="{BDB1A7D4-55D4-495F-A507-BB57821168F9}" srcOrd="0" destOrd="0" presId="urn:microsoft.com/office/officeart/2005/8/layout/hierarchy3"/>
    <dgm:cxn modelId="{48C7C431-AA09-47FA-847E-F0C5D65FFA94}" srcId="{1338DEE4-A60E-4A47-89FA-2988574A46A0}" destId="{E9391A20-FD0F-4766-BEEE-055075298DD5}" srcOrd="0" destOrd="0" parTransId="{8269A9BA-130B-45F8-92E5-FD49D94D0562}" sibTransId="{0F95195A-8EA0-4533-91FA-53A67CF3067A}"/>
    <dgm:cxn modelId="{3047D565-BE5E-4258-B702-59DF1DE9966A}" type="presOf" srcId="{9D712FEE-4CD2-45BD-9C6F-1E450AEF064B}" destId="{BB2FE618-05F0-40D0-ABD1-5421D8F318F1}" srcOrd="0" destOrd="0" presId="urn:microsoft.com/office/officeart/2005/8/layout/hierarchy3"/>
    <dgm:cxn modelId="{4851580B-063F-4257-B5EF-7090890B6CAE}" type="presOf" srcId="{61A102A8-4799-45A8-9134-80E504CD398E}" destId="{6D58EAA6-5660-4FB1-AFDC-434EB893163C}" srcOrd="1" destOrd="0" presId="urn:microsoft.com/office/officeart/2005/8/layout/hierarchy3"/>
    <dgm:cxn modelId="{0E763A9C-91F9-4C77-9887-2831E977A8F4}" type="presOf" srcId="{D7C773D8-8256-4539-85CD-E4366D067125}" destId="{26D86AC1-4C19-45DB-8450-B0792481B04E}" srcOrd="1" destOrd="0" presId="urn:microsoft.com/office/officeart/2005/8/layout/hierarchy3"/>
    <dgm:cxn modelId="{32F4BE73-F7DA-4F0D-95BA-4080C01BBADF}" srcId="{D7C773D8-8256-4539-85CD-E4366D067125}" destId="{E6BC898C-5DBF-43E4-8C32-0FDCE9287E65}" srcOrd="0" destOrd="0" parTransId="{847DEA26-A9FF-41E6-8F39-A162B39B45EB}" sibTransId="{40C9BFA5-1E04-497B-BD87-40FB9CC8F30A}"/>
    <dgm:cxn modelId="{792246E1-7677-4C56-8EF8-0073B495BCF0}" type="presOf" srcId="{61A102A8-4799-45A8-9134-80E504CD398E}" destId="{FEAA5AC7-151E-42F0-86E8-8981F8596F89}" srcOrd="0" destOrd="0" presId="urn:microsoft.com/office/officeart/2005/8/layout/hierarchy3"/>
    <dgm:cxn modelId="{EAABE91B-8049-4EFC-AF96-B5BAA1D3E63A}" type="presOf" srcId="{D7C773D8-8256-4539-85CD-E4366D067125}" destId="{B8C8AC3F-480B-4A22-8381-2635E24F15B5}" srcOrd="0" destOrd="0" presId="urn:microsoft.com/office/officeart/2005/8/layout/hierarchy3"/>
    <dgm:cxn modelId="{C8071DBD-C771-487D-91B3-A993A0AE7560}" type="presOf" srcId="{288E6CFA-BF80-478F-8F61-780E9F37D2CE}" destId="{96E36124-162B-432A-B0B1-8DCCA75C3AC0}" srcOrd="0" destOrd="0" presId="urn:microsoft.com/office/officeart/2005/8/layout/hierarchy3"/>
    <dgm:cxn modelId="{D5601E36-BD85-48CB-BC0C-A361D686B188}" type="presOf" srcId="{B1204641-94A8-4A3B-87C9-1EF3DEDBAA69}" destId="{3214431C-E302-49BE-B0F6-9705F5AD5057}" srcOrd="0" destOrd="0" presId="urn:microsoft.com/office/officeart/2005/8/layout/hierarchy3"/>
    <dgm:cxn modelId="{54323437-F0F4-4B89-A118-751D43A351EA}" type="presParOf" srcId="{B9AE04D8-4075-47B3-A33D-F2DEE1DFB8FB}" destId="{23D74D81-7726-4DF3-B976-A83B0985BDF1}" srcOrd="0" destOrd="0" presId="urn:microsoft.com/office/officeart/2005/8/layout/hierarchy3"/>
    <dgm:cxn modelId="{E9BC302A-5F31-4110-8B97-E64178F0B611}" type="presParOf" srcId="{23D74D81-7726-4DF3-B976-A83B0985BDF1}" destId="{57515363-2D22-401F-9E39-6FD26CC3AA9D}" srcOrd="0" destOrd="0" presId="urn:microsoft.com/office/officeart/2005/8/layout/hierarchy3"/>
    <dgm:cxn modelId="{4E2E190B-4E35-403B-BE73-1332B94250BE}" type="presParOf" srcId="{57515363-2D22-401F-9E39-6FD26CC3AA9D}" destId="{FEAA5AC7-151E-42F0-86E8-8981F8596F89}" srcOrd="0" destOrd="0" presId="urn:microsoft.com/office/officeart/2005/8/layout/hierarchy3"/>
    <dgm:cxn modelId="{4A6D2186-C6F0-4535-A944-ABD07B674721}" type="presParOf" srcId="{57515363-2D22-401F-9E39-6FD26CC3AA9D}" destId="{6D58EAA6-5660-4FB1-AFDC-434EB893163C}" srcOrd="1" destOrd="0" presId="urn:microsoft.com/office/officeart/2005/8/layout/hierarchy3"/>
    <dgm:cxn modelId="{B69112AC-5A76-42FA-977E-429D8B363D52}" type="presParOf" srcId="{23D74D81-7726-4DF3-B976-A83B0985BDF1}" destId="{B453DD9A-C99A-43C9-B03E-A741550DD480}" srcOrd="1" destOrd="0" presId="urn:microsoft.com/office/officeart/2005/8/layout/hierarchy3"/>
    <dgm:cxn modelId="{15AFCCDE-8928-4B66-B6A9-86AFD40712C3}" type="presParOf" srcId="{B453DD9A-C99A-43C9-B03E-A741550DD480}" destId="{DB898D7A-CE17-4083-9116-5767377F20A0}" srcOrd="0" destOrd="0" presId="urn:microsoft.com/office/officeart/2005/8/layout/hierarchy3"/>
    <dgm:cxn modelId="{DED1E8DD-4936-4F80-BA07-23CB027292B8}" type="presParOf" srcId="{B453DD9A-C99A-43C9-B03E-A741550DD480}" destId="{96E36124-162B-432A-B0B1-8DCCA75C3AC0}" srcOrd="1" destOrd="0" presId="urn:microsoft.com/office/officeart/2005/8/layout/hierarchy3"/>
    <dgm:cxn modelId="{4AA72D95-E3E7-43C6-AEEF-241547552BC1}" type="presParOf" srcId="{B9AE04D8-4075-47B3-A33D-F2DEE1DFB8FB}" destId="{4A754DA5-F3CA-4FE8-B250-BC1CD9E36ED5}" srcOrd="1" destOrd="0" presId="urn:microsoft.com/office/officeart/2005/8/layout/hierarchy3"/>
    <dgm:cxn modelId="{21F709ED-F72B-46E6-8CEE-B8F9EE152F60}" type="presParOf" srcId="{4A754DA5-F3CA-4FE8-B250-BC1CD9E36ED5}" destId="{B4D50928-37FC-47ED-BA70-1172C7E3CF28}" srcOrd="0" destOrd="0" presId="urn:microsoft.com/office/officeart/2005/8/layout/hierarchy3"/>
    <dgm:cxn modelId="{5BC78F0C-44E2-4EAB-A7C9-730C723F8BA7}" type="presParOf" srcId="{B4D50928-37FC-47ED-BA70-1172C7E3CF28}" destId="{5156A260-A8CC-4368-A890-73D489068132}" srcOrd="0" destOrd="0" presId="urn:microsoft.com/office/officeart/2005/8/layout/hierarchy3"/>
    <dgm:cxn modelId="{C14C630A-C633-45EA-B140-868A99E19BBC}" type="presParOf" srcId="{B4D50928-37FC-47ED-BA70-1172C7E3CF28}" destId="{96035665-E4DC-47B8-9F16-62E0BA871EFE}" srcOrd="1" destOrd="0" presId="urn:microsoft.com/office/officeart/2005/8/layout/hierarchy3"/>
    <dgm:cxn modelId="{808A0512-A777-46C3-AC9A-9DEB08AB7096}" type="presParOf" srcId="{4A754DA5-F3CA-4FE8-B250-BC1CD9E36ED5}" destId="{A4AC5724-12ED-4F60-93FA-D18A95FB37D7}" srcOrd="1" destOrd="0" presId="urn:microsoft.com/office/officeart/2005/8/layout/hierarchy3"/>
    <dgm:cxn modelId="{30925C68-E7C2-4E18-9320-471037CF19FD}" type="presParOf" srcId="{A4AC5724-12ED-4F60-93FA-D18A95FB37D7}" destId="{07D1AEC0-1BDD-4466-A91B-C430A67DFAA9}" srcOrd="0" destOrd="0" presId="urn:microsoft.com/office/officeart/2005/8/layout/hierarchy3"/>
    <dgm:cxn modelId="{8891DB21-0269-41AF-B588-721446612A17}" type="presParOf" srcId="{A4AC5724-12ED-4F60-93FA-D18A95FB37D7}" destId="{9E729E13-76B2-4336-BD12-CC049DA022B8}" srcOrd="1" destOrd="0" presId="urn:microsoft.com/office/officeart/2005/8/layout/hierarchy3"/>
    <dgm:cxn modelId="{AEEC65C1-8872-436B-BCE4-F583A05625D8}" type="presParOf" srcId="{A4AC5724-12ED-4F60-93FA-D18A95FB37D7}" destId="{4415D0AF-DB0A-4D22-A151-02E1A76F4929}" srcOrd="2" destOrd="0" presId="urn:microsoft.com/office/officeart/2005/8/layout/hierarchy3"/>
    <dgm:cxn modelId="{EC887309-BBB5-4E17-B686-66E2278891A2}" type="presParOf" srcId="{A4AC5724-12ED-4F60-93FA-D18A95FB37D7}" destId="{94DDA667-F45C-4CF8-BEF5-1AFB928F180F}" srcOrd="3" destOrd="0" presId="urn:microsoft.com/office/officeart/2005/8/layout/hierarchy3"/>
    <dgm:cxn modelId="{F089DF53-8B16-46FB-9DB3-403D1E9F1327}" type="presParOf" srcId="{A4AC5724-12ED-4F60-93FA-D18A95FB37D7}" destId="{3214431C-E302-49BE-B0F6-9705F5AD5057}" srcOrd="4" destOrd="0" presId="urn:microsoft.com/office/officeart/2005/8/layout/hierarchy3"/>
    <dgm:cxn modelId="{2E25543D-7F9A-47F3-8B1B-DA8A5C05A5B7}" type="presParOf" srcId="{A4AC5724-12ED-4F60-93FA-D18A95FB37D7}" destId="{BB2FE618-05F0-40D0-ABD1-5421D8F318F1}" srcOrd="5" destOrd="0" presId="urn:microsoft.com/office/officeart/2005/8/layout/hierarchy3"/>
    <dgm:cxn modelId="{EA718E25-DBB5-4261-8B9A-7600868DCB7F}" type="presParOf" srcId="{B9AE04D8-4075-47B3-A33D-F2DEE1DFB8FB}" destId="{7A2DDAA0-CF3D-4E09-A207-EBBF7A0BAC8D}" srcOrd="2" destOrd="0" presId="urn:microsoft.com/office/officeart/2005/8/layout/hierarchy3"/>
    <dgm:cxn modelId="{FB2DB116-A9F6-409B-A225-EABE227DF600}" type="presParOf" srcId="{7A2DDAA0-CF3D-4E09-A207-EBBF7A0BAC8D}" destId="{98DE6747-7DDE-4FB3-8A56-0DAC51AE1C80}" srcOrd="0" destOrd="0" presId="urn:microsoft.com/office/officeart/2005/8/layout/hierarchy3"/>
    <dgm:cxn modelId="{33865C31-F9A3-4D27-BCD9-6235EB3D0208}" type="presParOf" srcId="{98DE6747-7DDE-4FB3-8A56-0DAC51AE1C80}" destId="{B8C8AC3F-480B-4A22-8381-2635E24F15B5}" srcOrd="0" destOrd="0" presId="urn:microsoft.com/office/officeart/2005/8/layout/hierarchy3"/>
    <dgm:cxn modelId="{A3229732-B835-4B97-B4F6-E78BCEC520CC}" type="presParOf" srcId="{98DE6747-7DDE-4FB3-8A56-0DAC51AE1C80}" destId="{26D86AC1-4C19-45DB-8450-B0792481B04E}" srcOrd="1" destOrd="0" presId="urn:microsoft.com/office/officeart/2005/8/layout/hierarchy3"/>
    <dgm:cxn modelId="{44E91F96-51C2-4124-9989-D7B4CFD3C3E0}" type="presParOf" srcId="{7A2DDAA0-CF3D-4E09-A207-EBBF7A0BAC8D}" destId="{71AD8084-C5F6-48E5-AD11-E38AF336C48E}" srcOrd="1" destOrd="0" presId="urn:microsoft.com/office/officeart/2005/8/layout/hierarchy3"/>
    <dgm:cxn modelId="{03C741CD-F019-419C-BA58-CAF0A3F7016E}" type="presParOf" srcId="{71AD8084-C5F6-48E5-AD11-E38AF336C48E}" destId="{BDB1A7D4-55D4-495F-A507-BB57821168F9}" srcOrd="0" destOrd="0" presId="urn:microsoft.com/office/officeart/2005/8/layout/hierarchy3"/>
    <dgm:cxn modelId="{4FF1DBD6-7B16-4EB7-A5EE-ABD752594CA3}" type="presParOf" srcId="{71AD8084-C5F6-48E5-AD11-E38AF336C48E}" destId="{56E3FD29-783A-4E08-95A3-E9C5B0FBF4C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A5AC7-151E-42F0-86E8-8981F8596F89}">
      <dsp:nvSpPr>
        <dsp:cNvPr id="0" name=""/>
        <dsp:cNvSpPr/>
      </dsp:nvSpPr>
      <dsp:spPr>
        <a:xfrm>
          <a:off x="1557124" y="1918"/>
          <a:ext cx="1884909" cy="94245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tr-TR" sz="1900" kern="1200" dirty="0" smtClean="0"/>
            <a:t>Ulusal Değişim Programı</a:t>
          </a:r>
          <a:endParaRPr lang="en-US" sz="1900" kern="1200" dirty="0"/>
        </a:p>
      </dsp:txBody>
      <dsp:txXfrm>
        <a:off x="1584728" y="29522"/>
        <a:ext cx="1829701" cy="887246"/>
      </dsp:txXfrm>
    </dsp:sp>
    <dsp:sp modelId="{DB898D7A-CE17-4083-9116-5767377F20A0}">
      <dsp:nvSpPr>
        <dsp:cNvPr id="0" name=""/>
        <dsp:cNvSpPr/>
      </dsp:nvSpPr>
      <dsp:spPr>
        <a:xfrm>
          <a:off x="1745615" y="944372"/>
          <a:ext cx="188490" cy="706840"/>
        </a:xfrm>
        <a:custGeom>
          <a:avLst/>
          <a:gdLst/>
          <a:ahLst/>
          <a:cxnLst/>
          <a:rect l="0" t="0" r="0" b="0"/>
          <a:pathLst>
            <a:path>
              <a:moveTo>
                <a:pt x="0" y="0"/>
              </a:moveTo>
              <a:lnTo>
                <a:pt x="0" y="706840"/>
              </a:lnTo>
              <a:lnTo>
                <a:pt x="188490" y="706840"/>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6E36124-162B-432A-B0B1-8DCCA75C3AC0}">
      <dsp:nvSpPr>
        <dsp:cNvPr id="0" name=""/>
        <dsp:cNvSpPr/>
      </dsp:nvSpPr>
      <dsp:spPr>
        <a:xfrm>
          <a:off x="1934106" y="1179986"/>
          <a:ext cx="1507927" cy="94245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smtClean="0"/>
            <a:t>Farabi</a:t>
          </a:r>
          <a:endParaRPr lang="en-US" sz="1400" kern="1200" dirty="0"/>
        </a:p>
      </dsp:txBody>
      <dsp:txXfrm>
        <a:off x="1961710" y="1207590"/>
        <a:ext cx="1452719" cy="887246"/>
      </dsp:txXfrm>
    </dsp:sp>
    <dsp:sp modelId="{5156A260-A8CC-4368-A890-73D489068132}">
      <dsp:nvSpPr>
        <dsp:cNvPr id="0" name=""/>
        <dsp:cNvSpPr/>
      </dsp:nvSpPr>
      <dsp:spPr>
        <a:xfrm>
          <a:off x="3913260" y="1918"/>
          <a:ext cx="1884909" cy="942454"/>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tr-TR" sz="1900" kern="1200" dirty="0" smtClean="0"/>
            <a:t>Uluslararası Değişim Programları</a:t>
          </a:r>
          <a:endParaRPr lang="en-US" sz="1900" kern="1200" dirty="0"/>
        </a:p>
      </dsp:txBody>
      <dsp:txXfrm>
        <a:off x="3940864" y="29522"/>
        <a:ext cx="1829701" cy="887246"/>
      </dsp:txXfrm>
    </dsp:sp>
    <dsp:sp modelId="{07D1AEC0-1BDD-4466-A91B-C430A67DFAA9}">
      <dsp:nvSpPr>
        <dsp:cNvPr id="0" name=""/>
        <dsp:cNvSpPr/>
      </dsp:nvSpPr>
      <dsp:spPr>
        <a:xfrm>
          <a:off x="4101751" y="944372"/>
          <a:ext cx="188490" cy="706840"/>
        </a:xfrm>
        <a:custGeom>
          <a:avLst/>
          <a:gdLst/>
          <a:ahLst/>
          <a:cxnLst/>
          <a:rect l="0" t="0" r="0" b="0"/>
          <a:pathLst>
            <a:path>
              <a:moveTo>
                <a:pt x="0" y="0"/>
              </a:moveTo>
              <a:lnTo>
                <a:pt x="0" y="706840"/>
              </a:lnTo>
              <a:lnTo>
                <a:pt x="188490" y="706840"/>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E729E13-76B2-4336-BD12-CC049DA022B8}">
      <dsp:nvSpPr>
        <dsp:cNvPr id="0" name=""/>
        <dsp:cNvSpPr/>
      </dsp:nvSpPr>
      <dsp:spPr>
        <a:xfrm>
          <a:off x="4290242" y="1179986"/>
          <a:ext cx="1507927" cy="94245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1689636"/>
              <a:satOff val="-4355"/>
              <a:lumOff val="-294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smtClean="0"/>
            <a:t>Erasmus+</a:t>
          </a:r>
          <a:endParaRPr lang="en-US" sz="1400" kern="1200" dirty="0"/>
        </a:p>
      </dsp:txBody>
      <dsp:txXfrm>
        <a:off x="4317846" y="1207590"/>
        <a:ext cx="1452719" cy="887246"/>
      </dsp:txXfrm>
    </dsp:sp>
    <dsp:sp modelId="{4415D0AF-DB0A-4D22-A151-02E1A76F4929}">
      <dsp:nvSpPr>
        <dsp:cNvPr id="0" name=""/>
        <dsp:cNvSpPr/>
      </dsp:nvSpPr>
      <dsp:spPr>
        <a:xfrm>
          <a:off x="4101751" y="944372"/>
          <a:ext cx="188490" cy="1884909"/>
        </a:xfrm>
        <a:custGeom>
          <a:avLst/>
          <a:gdLst/>
          <a:ahLst/>
          <a:cxnLst/>
          <a:rect l="0" t="0" r="0" b="0"/>
          <a:pathLst>
            <a:path>
              <a:moveTo>
                <a:pt x="0" y="0"/>
              </a:moveTo>
              <a:lnTo>
                <a:pt x="0" y="1884909"/>
              </a:lnTo>
              <a:lnTo>
                <a:pt x="188490" y="1884909"/>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4DDA667-F45C-4CF8-BEF5-1AFB928F180F}">
      <dsp:nvSpPr>
        <dsp:cNvPr id="0" name=""/>
        <dsp:cNvSpPr/>
      </dsp:nvSpPr>
      <dsp:spPr>
        <a:xfrm>
          <a:off x="4290242" y="2358054"/>
          <a:ext cx="1507927" cy="94245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smtClean="0"/>
            <a:t>Mevlana</a:t>
          </a:r>
          <a:endParaRPr lang="en-US" sz="1400" kern="1200" dirty="0"/>
        </a:p>
      </dsp:txBody>
      <dsp:txXfrm>
        <a:off x="4317846" y="2385658"/>
        <a:ext cx="1452719" cy="887246"/>
      </dsp:txXfrm>
    </dsp:sp>
    <dsp:sp modelId="{3214431C-E302-49BE-B0F6-9705F5AD5057}">
      <dsp:nvSpPr>
        <dsp:cNvPr id="0" name=""/>
        <dsp:cNvSpPr/>
      </dsp:nvSpPr>
      <dsp:spPr>
        <a:xfrm>
          <a:off x="4101751" y="944372"/>
          <a:ext cx="188490" cy="3062977"/>
        </a:xfrm>
        <a:custGeom>
          <a:avLst/>
          <a:gdLst/>
          <a:ahLst/>
          <a:cxnLst/>
          <a:rect l="0" t="0" r="0" b="0"/>
          <a:pathLst>
            <a:path>
              <a:moveTo>
                <a:pt x="0" y="0"/>
              </a:moveTo>
              <a:lnTo>
                <a:pt x="0" y="3062977"/>
              </a:lnTo>
              <a:lnTo>
                <a:pt x="188490" y="3062977"/>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B2FE618-05F0-40D0-ABD1-5421D8F318F1}">
      <dsp:nvSpPr>
        <dsp:cNvPr id="0" name=""/>
        <dsp:cNvSpPr/>
      </dsp:nvSpPr>
      <dsp:spPr>
        <a:xfrm>
          <a:off x="4290242" y="3536123"/>
          <a:ext cx="1507927" cy="94245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5068907"/>
              <a:satOff val="-13064"/>
              <a:lumOff val="-882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smtClean="0"/>
            <a:t>İkili Protokol Kapsamında Değişim</a:t>
          </a:r>
          <a:endParaRPr lang="en-US" sz="1400" kern="1200" dirty="0"/>
        </a:p>
      </dsp:txBody>
      <dsp:txXfrm>
        <a:off x="4317846" y="3563727"/>
        <a:ext cx="1452719" cy="887246"/>
      </dsp:txXfrm>
    </dsp:sp>
    <dsp:sp modelId="{B8C8AC3F-480B-4A22-8381-2635E24F15B5}">
      <dsp:nvSpPr>
        <dsp:cNvPr id="0" name=""/>
        <dsp:cNvSpPr/>
      </dsp:nvSpPr>
      <dsp:spPr>
        <a:xfrm>
          <a:off x="6269397" y="1918"/>
          <a:ext cx="1884909" cy="942454"/>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tr-TR" sz="1900" kern="1200" dirty="0" smtClean="0"/>
            <a:t>Çift Diploma Programları</a:t>
          </a:r>
          <a:endParaRPr lang="en-US" sz="1900" kern="1200" dirty="0"/>
        </a:p>
      </dsp:txBody>
      <dsp:txXfrm>
        <a:off x="6297001" y="29522"/>
        <a:ext cx="1829701" cy="887246"/>
      </dsp:txXfrm>
    </dsp:sp>
    <dsp:sp modelId="{BDB1A7D4-55D4-495F-A507-BB57821168F9}">
      <dsp:nvSpPr>
        <dsp:cNvPr id="0" name=""/>
        <dsp:cNvSpPr/>
      </dsp:nvSpPr>
      <dsp:spPr>
        <a:xfrm>
          <a:off x="6457888" y="944372"/>
          <a:ext cx="188490" cy="706840"/>
        </a:xfrm>
        <a:custGeom>
          <a:avLst/>
          <a:gdLst/>
          <a:ahLst/>
          <a:cxnLst/>
          <a:rect l="0" t="0" r="0" b="0"/>
          <a:pathLst>
            <a:path>
              <a:moveTo>
                <a:pt x="0" y="0"/>
              </a:moveTo>
              <a:lnTo>
                <a:pt x="0" y="706840"/>
              </a:lnTo>
              <a:lnTo>
                <a:pt x="188490" y="706840"/>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6E3FD29-783A-4E08-95A3-E9C5B0FBF4C6}">
      <dsp:nvSpPr>
        <dsp:cNvPr id="0" name=""/>
        <dsp:cNvSpPr/>
      </dsp:nvSpPr>
      <dsp:spPr>
        <a:xfrm>
          <a:off x="6646379" y="1179986"/>
          <a:ext cx="1507927" cy="94245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smtClean="0"/>
            <a:t>Elektrik-Elektronik Mühendisliği Ortak Lisans Programı</a:t>
          </a:r>
          <a:endParaRPr lang="en-US" sz="1400" kern="1200" dirty="0"/>
        </a:p>
      </dsp:txBody>
      <dsp:txXfrm>
        <a:off x="6673983" y="1207590"/>
        <a:ext cx="1452719" cy="8872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39AFB-5117-4D52-8AB0-63F6E4BE1D15}" type="datetimeFigureOut">
              <a:rPr lang="tr-TR" smtClean="0"/>
              <a:t>20.09.2023</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F7143-C9E1-45C4-B8D9-3CA65ED7F25B}" type="slidenum">
              <a:rPr lang="tr-TR" smtClean="0"/>
              <a:t>‹#›</a:t>
            </a:fld>
            <a:endParaRPr lang="tr-TR"/>
          </a:p>
        </p:txBody>
      </p:sp>
    </p:spTree>
    <p:extLst>
      <p:ext uri="{BB962C8B-B14F-4D97-AF65-F5344CB8AC3E}">
        <p14:creationId xmlns:p14="http://schemas.microsoft.com/office/powerpoint/2010/main" val="120756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a:p>
        </p:txBody>
      </p:sp>
      <p:sp>
        <p:nvSpPr>
          <p:cNvPr id="4" name="Slayt Numarası Yer Tutucusu 3"/>
          <p:cNvSpPr>
            <a:spLocks noGrp="1"/>
          </p:cNvSpPr>
          <p:nvPr>
            <p:ph type="sldNum" sz="quarter" idx="10"/>
          </p:nvPr>
        </p:nvSpPr>
        <p:spPr/>
        <p:txBody>
          <a:bodyPr/>
          <a:lstStyle/>
          <a:p>
            <a:fld id="{39E61A19-2DFE-4826-B635-0A2202296DC2}" type="slidenum">
              <a:rPr lang="en-GB" smtClean="0"/>
              <a:t>21</a:t>
            </a:fld>
            <a:endParaRPr lang="en-GB"/>
          </a:p>
        </p:txBody>
      </p:sp>
    </p:spTree>
    <p:extLst>
      <p:ext uri="{BB962C8B-B14F-4D97-AF65-F5344CB8AC3E}">
        <p14:creationId xmlns:p14="http://schemas.microsoft.com/office/powerpoint/2010/main" val="368876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0A4543-83FE-24DF-E87A-47CEF1DFEF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 xmlns:a16="http://schemas.microsoft.com/office/drawing/2014/main" id="{FC573C3F-6E52-E72C-EDC3-482ABD4E99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 xmlns:a16="http://schemas.microsoft.com/office/drawing/2014/main" id="{EF97E997-8CAF-544C-0B34-FEEBFF56574E}"/>
              </a:ext>
            </a:extLst>
          </p:cNvPr>
          <p:cNvSpPr>
            <a:spLocks noGrp="1"/>
          </p:cNvSpPr>
          <p:nvPr>
            <p:ph type="dt" sz="half" idx="10"/>
          </p:nvPr>
        </p:nvSpPr>
        <p:spPr/>
        <p:txBody>
          <a:bodyPr/>
          <a:lstStyle/>
          <a:p>
            <a:fld id="{C00FBDC8-831F-4127-8D99-71DEAE9FDEBA}" type="datetime1">
              <a:rPr lang="tr-TR" smtClean="0"/>
              <a:t>20.09.2023</a:t>
            </a:fld>
            <a:endParaRPr lang="tr-TR"/>
          </a:p>
        </p:txBody>
      </p:sp>
      <p:sp>
        <p:nvSpPr>
          <p:cNvPr id="5" name="Footer Placeholder 4">
            <a:extLst>
              <a:ext uri="{FF2B5EF4-FFF2-40B4-BE49-F238E27FC236}">
                <a16:creationId xmlns="" xmlns:a16="http://schemas.microsoft.com/office/drawing/2014/main" id="{CDC3F3FA-F440-7AEE-4B06-A27369A5AD33}"/>
              </a:ext>
            </a:extLst>
          </p:cNvPr>
          <p:cNvSpPr>
            <a:spLocks noGrp="1"/>
          </p:cNvSpPr>
          <p:nvPr>
            <p:ph type="ftr" sz="quarter" idx="11"/>
          </p:nvPr>
        </p:nvSpPr>
        <p:spPr/>
        <p:txBody>
          <a:bodyPr/>
          <a:lstStyle/>
          <a:p>
            <a:r>
              <a:rPr lang="tr-TR"/>
              <a:t>www.cu.edu.tr</a:t>
            </a:r>
          </a:p>
        </p:txBody>
      </p:sp>
      <p:sp>
        <p:nvSpPr>
          <p:cNvPr id="6" name="Slide Number Placeholder 5">
            <a:extLst>
              <a:ext uri="{FF2B5EF4-FFF2-40B4-BE49-F238E27FC236}">
                <a16:creationId xmlns="" xmlns:a16="http://schemas.microsoft.com/office/drawing/2014/main" id="{77E02018-046B-823E-92B4-594F8AF1FD64}"/>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111343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AD2E20-F9EF-CE68-3109-7E97A9773527}"/>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 xmlns:a16="http://schemas.microsoft.com/office/drawing/2014/main" id="{24B41CFB-8C95-3B5E-AE48-A35580CA2D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 xmlns:a16="http://schemas.microsoft.com/office/drawing/2014/main" id="{F560254B-EAEF-3948-A741-05D743CC24F1}"/>
              </a:ext>
            </a:extLst>
          </p:cNvPr>
          <p:cNvSpPr>
            <a:spLocks noGrp="1"/>
          </p:cNvSpPr>
          <p:nvPr>
            <p:ph type="dt" sz="half" idx="10"/>
          </p:nvPr>
        </p:nvSpPr>
        <p:spPr/>
        <p:txBody>
          <a:bodyPr/>
          <a:lstStyle/>
          <a:p>
            <a:fld id="{18A1F6F4-DC2E-4B2D-8B92-2AA44017F1D3}" type="datetime1">
              <a:rPr lang="tr-TR" smtClean="0"/>
              <a:t>20.09.2023</a:t>
            </a:fld>
            <a:endParaRPr lang="tr-TR"/>
          </a:p>
        </p:txBody>
      </p:sp>
      <p:sp>
        <p:nvSpPr>
          <p:cNvPr id="5" name="Footer Placeholder 4">
            <a:extLst>
              <a:ext uri="{FF2B5EF4-FFF2-40B4-BE49-F238E27FC236}">
                <a16:creationId xmlns="" xmlns:a16="http://schemas.microsoft.com/office/drawing/2014/main" id="{B8ACBB22-7FC3-1F13-7C6D-522A8DF3E8C6}"/>
              </a:ext>
            </a:extLst>
          </p:cNvPr>
          <p:cNvSpPr>
            <a:spLocks noGrp="1"/>
          </p:cNvSpPr>
          <p:nvPr>
            <p:ph type="ftr" sz="quarter" idx="11"/>
          </p:nvPr>
        </p:nvSpPr>
        <p:spPr/>
        <p:txBody>
          <a:bodyPr/>
          <a:lstStyle/>
          <a:p>
            <a:r>
              <a:rPr lang="tr-TR"/>
              <a:t>www.cu.edu.tr</a:t>
            </a:r>
          </a:p>
        </p:txBody>
      </p:sp>
      <p:sp>
        <p:nvSpPr>
          <p:cNvPr id="6" name="Slide Number Placeholder 5">
            <a:extLst>
              <a:ext uri="{FF2B5EF4-FFF2-40B4-BE49-F238E27FC236}">
                <a16:creationId xmlns="" xmlns:a16="http://schemas.microsoft.com/office/drawing/2014/main" id="{BBE5DBB3-BB97-D387-6016-D01AD4D8D7E4}"/>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97950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149F7B6-A045-03B9-BF5E-41F8B64066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 xmlns:a16="http://schemas.microsoft.com/office/drawing/2014/main" id="{0A451C7E-5C67-D868-C4C9-4A51BA1DDC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 xmlns:a16="http://schemas.microsoft.com/office/drawing/2014/main" id="{81A77C3C-6CB6-8324-7F1F-5D1E350298BB}"/>
              </a:ext>
            </a:extLst>
          </p:cNvPr>
          <p:cNvSpPr>
            <a:spLocks noGrp="1"/>
          </p:cNvSpPr>
          <p:nvPr>
            <p:ph type="dt" sz="half" idx="10"/>
          </p:nvPr>
        </p:nvSpPr>
        <p:spPr/>
        <p:txBody>
          <a:bodyPr/>
          <a:lstStyle/>
          <a:p>
            <a:fld id="{2C34A491-95A6-404F-A606-0316DA756FC8}" type="datetime1">
              <a:rPr lang="tr-TR" smtClean="0"/>
              <a:t>20.09.2023</a:t>
            </a:fld>
            <a:endParaRPr lang="tr-TR"/>
          </a:p>
        </p:txBody>
      </p:sp>
      <p:sp>
        <p:nvSpPr>
          <p:cNvPr id="5" name="Footer Placeholder 4">
            <a:extLst>
              <a:ext uri="{FF2B5EF4-FFF2-40B4-BE49-F238E27FC236}">
                <a16:creationId xmlns="" xmlns:a16="http://schemas.microsoft.com/office/drawing/2014/main" id="{E206FD8B-70A0-25B4-1BFF-ECA1779B0855}"/>
              </a:ext>
            </a:extLst>
          </p:cNvPr>
          <p:cNvSpPr>
            <a:spLocks noGrp="1"/>
          </p:cNvSpPr>
          <p:nvPr>
            <p:ph type="ftr" sz="quarter" idx="11"/>
          </p:nvPr>
        </p:nvSpPr>
        <p:spPr/>
        <p:txBody>
          <a:bodyPr/>
          <a:lstStyle/>
          <a:p>
            <a:r>
              <a:rPr lang="tr-TR"/>
              <a:t>www.cu.edu.tr</a:t>
            </a:r>
          </a:p>
        </p:txBody>
      </p:sp>
      <p:sp>
        <p:nvSpPr>
          <p:cNvPr id="6" name="Slide Number Placeholder 5">
            <a:extLst>
              <a:ext uri="{FF2B5EF4-FFF2-40B4-BE49-F238E27FC236}">
                <a16:creationId xmlns="" xmlns:a16="http://schemas.microsoft.com/office/drawing/2014/main" id="{36298766-12B9-29AF-8216-CA3825E69210}"/>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2703726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DD2AF4-9CB4-B9C4-E9CC-F50A0FDC21FC}"/>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 xmlns:a16="http://schemas.microsoft.com/office/drawing/2014/main" id="{9A3142AA-553A-2D40-51C0-924C74F8C4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 xmlns:a16="http://schemas.microsoft.com/office/drawing/2014/main" id="{23B873F9-2015-7D82-9280-FBA48E00D2FF}"/>
              </a:ext>
            </a:extLst>
          </p:cNvPr>
          <p:cNvSpPr>
            <a:spLocks noGrp="1"/>
          </p:cNvSpPr>
          <p:nvPr>
            <p:ph type="dt" sz="half" idx="10"/>
          </p:nvPr>
        </p:nvSpPr>
        <p:spPr/>
        <p:txBody>
          <a:bodyPr/>
          <a:lstStyle/>
          <a:p>
            <a:fld id="{5E511D0D-1AEA-4625-89B6-3BCB2CF99A92}" type="datetime1">
              <a:rPr lang="tr-TR" smtClean="0"/>
              <a:t>20.09.2023</a:t>
            </a:fld>
            <a:endParaRPr lang="tr-TR"/>
          </a:p>
        </p:txBody>
      </p:sp>
      <p:sp>
        <p:nvSpPr>
          <p:cNvPr id="5" name="Footer Placeholder 4">
            <a:extLst>
              <a:ext uri="{FF2B5EF4-FFF2-40B4-BE49-F238E27FC236}">
                <a16:creationId xmlns="" xmlns:a16="http://schemas.microsoft.com/office/drawing/2014/main" id="{685AF80A-D02A-1B28-D1A4-8FDD6674B44A}"/>
              </a:ext>
            </a:extLst>
          </p:cNvPr>
          <p:cNvSpPr>
            <a:spLocks noGrp="1"/>
          </p:cNvSpPr>
          <p:nvPr>
            <p:ph type="ftr" sz="quarter" idx="11"/>
          </p:nvPr>
        </p:nvSpPr>
        <p:spPr/>
        <p:txBody>
          <a:bodyPr/>
          <a:lstStyle/>
          <a:p>
            <a:r>
              <a:rPr lang="tr-TR"/>
              <a:t>www.cu.edu.tr</a:t>
            </a:r>
          </a:p>
        </p:txBody>
      </p:sp>
      <p:sp>
        <p:nvSpPr>
          <p:cNvPr id="6" name="Slide Number Placeholder 5">
            <a:extLst>
              <a:ext uri="{FF2B5EF4-FFF2-40B4-BE49-F238E27FC236}">
                <a16:creationId xmlns="" xmlns:a16="http://schemas.microsoft.com/office/drawing/2014/main" id="{E12C01FF-1175-E379-295C-F1B474C033DD}"/>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64899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82CFC3-BE7E-DAA3-4861-8B107749EE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 xmlns:a16="http://schemas.microsoft.com/office/drawing/2014/main" id="{6B3B8907-926A-FC1C-D1B6-F19DABAD64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91FB5C8-2934-985E-051D-608B83F3B8F3}"/>
              </a:ext>
            </a:extLst>
          </p:cNvPr>
          <p:cNvSpPr>
            <a:spLocks noGrp="1"/>
          </p:cNvSpPr>
          <p:nvPr>
            <p:ph type="dt" sz="half" idx="10"/>
          </p:nvPr>
        </p:nvSpPr>
        <p:spPr/>
        <p:txBody>
          <a:bodyPr/>
          <a:lstStyle/>
          <a:p>
            <a:fld id="{E2AFC298-6896-4F50-8582-CF3324C9A80B}" type="datetime1">
              <a:rPr lang="tr-TR" smtClean="0"/>
              <a:t>20.09.2023</a:t>
            </a:fld>
            <a:endParaRPr lang="tr-TR"/>
          </a:p>
        </p:txBody>
      </p:sp>
      <p:sp>
        <p:nvSpPr>
          <p:cNvPr id="5" name="Footer Placeholder 4">
            <a:extLst>
              <a:ext uri="{FF2B5EF4-FFF2-40B4-BE49-F238E27FC236}">
                <a16:creationId xmlns="" xmlns:a16="http://schemas.microsoft.com/office/drawing/2014/main" id="{8F26595E-A189-B23F-AB97-05A1E5EA1910}"/>
              </a:ext>
            </a:extLst>
          </p:cNvPr>
          <p:cNvSpPr>
            <a:spLocks noGrp="1"/>
          </p:cNvSpPr>
          <p:nvPr>
            <p:ph type="ftr" sz="quarter" idx="11"/>
          </p:nvPr>
        </p:nvSpPr>
        <p:spPr/>
        <p:txBody>
          <a:bodyPr/>
          <a:lstStyle/>
          <a:p>
            <a:r>
              <a:rPr lang="tr-TR"/>
              <a:t>www.cu.edu.tr</a:t>
            </a:r>
          </a:p>
        </p:txBody>
      </p:sp>
      <p:sp>
        <p:nvSpPr>
          <p:cNvPr id="6" name="Slide Number Placeholder 5">
            <a:extLst>
              <a:ext uri="{FF2B5EF4-FFF2-40B4-BE49-F238E27FC236}">
                <a16:creationId xmlns="" xmlns:a16="http://schemas.microsoft.com/office/drawing/2014/main" id="{420AD9A1-6558-A8B8-5F01-053211060E0E}"/>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13693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B2F9B2-8AAB-0A12-A164-D30F26D9F697}"/>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 xmlns:a16="http://schemas.microsoft.com/office/drawing/2014/main" id="{079E9070-1B24-6441-5424-5F2F63450D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 xmlns:a16="http://schemas.microsoft.com/office/drawing/2014/main" id="{55C09E30-54E6-56F7-95C7-E9AE4AEF44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 xmlns:a16="http://schemas.microsoft.com/office/drawing/2014/main" id="{3E76C5EA-F3D8-C170-35D5-4812FCB2480C}"/>
              </a:ext>
            </a:extLst>
          </p:cNvPr>
          <p:cNvSpPr>
            <a:spLocks noGrp="1"/>
          </p:cNvSpPr>
          <p:nvPr>
            <p:ph type="dt" sz="half" idx="10"/>
          </p:nvPr>
        </p:nvSpPr>
        <p:spPr/>
        <p:txBody>
          <a:bodyPr/>
          <a:lstStyle/>
          <a:p>
            <a:fld id="{15291B97-A71F-4C60-866C-35617AB3FA3B}" type="datetime1">
              <a:rPr lang="tr-TR" smtClean="0"/>
              <a:t>20.09.2023</a:t>
            </a:fld>
            <a:endParaRPr lang="tr-TR"/>
          </a:p>
        </p:txBody>
      </p:sp>
      <p:sp>
        <p:nvSpPr>
          <p:cNvPr id="6" name="Footer Placeholder 5">
            <a:extLst>
              <a:ext uri="{FF2B5EF4-FFF2-40B4-BE49-F238E27FC236}">
                <a16:creationId xmlns="" xmlns:a16="http://schemas.microsoft.com/office/drawing/2014/main" id="{6C2ABB9D-C238-AD52-7BFB-371A74D758B3}"/>
              </a:ext>
            </a:extLst>
          </p:cNvPr>
          <p:cNvSpPr>
            <a:spLocks noGrp="1"/>
          </p:cNvSpPr>
          <p:nvPr>
            <p:ph type="ftr" sz="quarter" idx="11"/>
          </p:nvPr>
        </p:nvSpPr>
        <p:spPr/>
        <p:txBody>
          <a:bodyPr/>
          <a:lstStyle/>
          <a:p>
            <a:r>
              <a:rPr lang="tr-TR"/>
              <a:t>www.cu.edu.tr</a:t>
            </a:r>
          </a:p>
        </p:txBody>
      </p:sp>
      <p:sp>
        <p:nvSpPr>
          <p:cNvPr id="7" name="Slide Number Placeholder 6">
            <a:extLst>
              <a:ext uri="{FF2B5EF4-FFF2-40B4-BE49-F238E27FC236}">
                <a16:creationId xmlns="" xmlns:a16="http://schemas.microsoft.com/office/drawing/2014/main" id="{CBB4D829-40B1-E57C-59A8-6BE6D1416A88}"/>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39661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E7A2AA-C3C4-FA50-E8E7-F25F617B5725}"/>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 xmlns:a16="http://schemas.microsoft.com/office/drawing/2014/main" id="{7822AEFA-38DC-5C66-331D-75FE917681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5AB291A-8C1D-AC9C-ED39-A58ADDC45A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 xmlns:a16="http://schemas.microsoft.com/office/drawing/2014/main" id="{463DA2BC-51D7-DE1D-9254-C56B758C5A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846DEF4-E535-BAEB-5050-D4CDB062BB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 xmlns:a16="http://schemas.microsoft.com/office/drawing/2014/main" id="{A07EA745-0215-9252-9A7F-D979AF84FD4B}"/>
              </a:ext>
            </a:extLst>
          </p:cNvPr>
          <p:cNvSpPr>
            <a:spLocks noGrp="1"/>
          </p:cNvSpPr>
          <p:nvPr>
            <p:ph type="dt" sz="half" idx="10"/>
          </p:nvPr>
        </p:nvSpPr>
        <p:spPr/>
        <p:txBody>
          <a:bodyPr/>
          <a:lstStyle/>
          <a:p>
            <a:fld id="{F61C9F25-F92D-46DC-AC55-87DDE1D2DF82}" type="datetime1">
              <a:rPr lang="tr-TR" smtClean="0"/>
              <a:t>20.09.2023</a:t>
            </a:fld>
            <a:endParaRPr lang="tr-TR"/>
          </a:p>
        </p:txBody>
      </p:sp>
      <p:sp>
        <p:nvSpPr>
          <p:cNvPr id="8" name="Footer Placeholder 7">
            <a:extLst>
              <a:ext uri="{FF2B5EF4-FFF2-40B4-BE49-F238E27FC236}">
                <a16:creationId xmlns="" xmlns:a16="http://schemas.microsoft.com/office/drawing/2014/main" id="{F4C4EB86-DB38-921C-191C-50179A015F2A}"/>
              </a:ext>
            </a:extLst>
          </p:cNvPr>
          <p:cNvSpPr>
            <a:spLocks noGrp="1"/>
          </p:cNvSpPr>
          <p:nvPr>
            <p:ph type="ftr" sz="quarter" idx="11"/>
          </p:nvPr>
        </p:nvSpPr>
        <p:spPr/>
        <p:txBody>
          <a:bodyPr/>
          <a:lstStyle/>
          <a:p>
            <a:r>
              <a:rPr lang="tr-TR"/>
              <a:t>www.cu.edu.tr</a:t>
            </a:r>
          </a:p>
        </p:txBody>
      </p:sp>
      <p:sp>
        <p:nvSpPr>
          <p:cNvPr id="9" name="Slide Number Placeholder 8">
            <a:extLst>
              <a:ext uri="{FF2B5EF4-FFF2-40B4-BE49-F238E27FC236}">
                <a16:creationId xmlns="" xmlns:a16="http://schemas.microsoft.com/office/drawing/2014/main" id="{B18B5FD8-95F2-8CD2-BADE-547D59F6D373}"/>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19415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7D2535-E1C4-6672-8B91-1CA1D6AA561B}"/>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 xmlns:a16="http://schemas.microsoft.com/office/drawing/2014/main" id="{A9486619-43B5-D75E-C0E0-5F86606CDAA6}"/>
              </a:ext>
            </a:extLst>
          </p:cNvPr>
          <p:cNvSpPr>
            <a:spLocks noGrp="1"/>
          </p:cNvSpPr>
          <p:nvPr>
            <p:ph type="dt" sz="half" idx="10"/>
          </p:nvPr>
        </p:nvSpPr>
        <p:spPr/>
        <p:txBody>
          <a:bodyPr/>
          <a:lstStyle/>
          <a:p>
            <a:fld id="{59AC77D6-72DA-4A07-ABB6-8BB499B2C899}" type="datetime1">
              <a:rPr lang="tr-TR" smtClean="0"/>
              <a:t>20.09.2023</a:t>
            </a:fld>
            <a:endParaRPr lang="tr-TR"/>
          </a:p>
        </p:txBody>
      </p:sp>
      <p:sp>
        <p:nvSpPr>
          <p:cNvPr id="4" name="Footer Placeholder 3">
            <a:extLst>
              <a:ext uri="{FF2B5EF4-FFF2-40B4-BE49-F238E27FC236}">
                <a16:creationId xmlns="" xmlns:a16="http://schemas.microsoft.com/office/drawing/2014/main" id="{0E9614CD-F223-B450-9CCB-0FA618AA00DB}"/>
              </a:ext>
            </a:extLst>
          </p:cNvPr>
          <p:cNvSpPr>
            <a:spLocks noGrp="1"/>
          </p:cNvSpPr>
          <p:nvPr>
            <p:ph type="ftr" sz="quarter" idx="11"/>
          </p:nvPr>
        </p:nvSpPr>
        <p:spPr/>
        <p:txBody>
          <a:bodyPr/>
          <a:lstStyle/>
          <a:p>
            <a:r>
              <a:rPr lang="tr-TR"/>
              <a:t>www.cu.edu.tr</a:t>
            </a:r>
          </a:p>
        </p:txBody>
      </p:sp>
      <p:sp>
        <p:nvSpPr>
          <p:cNvPr id="5" name="Slide Number Placeholder 4">
            <a:extLst>
              <a:ext uri="{FF2B5EF4-FFF2-40B4-BE49-F238E27FC236}">
                <a16:creationId xmlns="" xmlns:a16="http://schemas.microsoft.com/office/drawing/2014/main" id="{D8150DFE-8610-B390-AB25-FDE297468857}"/>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49539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331F6E5-D8D7-C5D1-A1C7-1035837035CC}"/>
              </a:ext>
            </a:extLst>
          </p:cNvPr>
          <p:cNvSpPr>
            <a:spLocks noGrp="1"/>
          </p:cNvSpPr>
          <p:nvPr>
            <p:ph type="dt" sz="half" idx="10"/>
          </p:nvPr>
        </p:nvSpPr>
        <p:spPr/>
        <p:txBody>
          <a:bodyPr/>
          <a:lstStyle/>
          <a:p>
            <a:fld id="{885C9AD8-CF6B-4228-996C-E07C9EFE39A3}" type="datetime1">
              <a:rPr lang="tr-TR" smtClean="0"/>
              <a:t>20.09.2023</a:t>
            </a:fld>
            <a:endParaRPr lang="tr-TR"/>
          </a:p>
        </p:txBody>
      </p:sp>
      <p:sp>
        <p:nvSpPr>
          <p:cNvPr id="3" name="Footer Placeholder 2">
            <a:extLst>
              <a:ext uri="{FF2B5EF4-FFF2-40B4-BE49-F238E27FC236}">
                <a16:creationId xmlns="" xmlns:a16="http://schemas.microsoft.com/office/drawing/2014/main" id="{11F4D934-5DEB-5AC1-0CB0-30A1A04CC41A}"/>
              </a:ext>
            </a:extLst>
          </p:cNvPr>
          <p:cNvSpPr>
            <a:spLocks noGrp="1"/>
          </p:cNvSpPr>
          <p:nvPr>
            <p:ph type="ftr" sz="quarter" idx="11"/>
          </p:nvPr>
        </p:nvSpPr>
        <p:spPr/>
        <p:txBody>
          <a:bodyPr/>
          <a:lstStyle/>
          <a:p>
            <a:r>
              <a:rPr lang="tr-TR"/>
              <a:t>www.cu.edu.tr</a:t>
            </a:r>
          </a:p>
        </p:txBody>
      </p:sp>
      <p:sp>
        <p:nvSpPr>
          <p:cNvPr id="4" name="Slide Number Placeholder 3">
            <a:extLst>
              <a:ext uri="{FF2B5EF4-FFF2-40B4-BE49-F238E27FC236}">
                <a16:creationId xmlns="" xmlns:a16="http://schemas.microsoft.com/office/drawing/2014/main" id="{07B9F210-795C-EB6E-62D8-83CCCDAD198C}"/>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11796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BCFD9D-A29C-EAD2-8502-027576869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 xmlns:a16="http://schemas.microsoft.com/office/drawing/2014/main" id="{15287CFD-1BD4-44FE-482B-A961895B2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 xmlns:a16="http://schemas.microsoft.com/office/drawing/2014/main" id="{1ED768CC-36E9-BD72-C0DA-1067CBA2A4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7516843-E613-9F83-2A55-87B9464FECBD}"/>
              </a:ext>
            </a:extLst>
          </p:cNvPr>
          <p:cNvSpPr>
            <a:spLocks noGrp="1"/>
          </p:cNvSpPr>
          <p:nvPr>
            <p:ph type="dt" sz="half" idx="10"/>
          </p:nvPr>
        </p:nvSpPr>
        <p:spPr/>
        <p:txBody>
          <a:bodyPr/>
          <a:lstStyle/>
          <a:p>
            <a:fld id="{285DD3B6-B5CE-4BB3-BA22-7DECAA120C9D}" type="datetime1">
              <a:rPr lang="tr-TR" smtClean="0"/>
              <a:t>20.09.2023</a:t>
            </a:fld>
            <a:endParaRPr lang="tr-TR"/>
          </a:p>
        </p:txBody>
      </p:sp>
      <p:sp>
        <p:nvSpPr>
          <p:cNvPr id="6" name="Footer Placeholder 5">
            <a:extLst>
              <a:ext uri="{FF2B5EF4-FFF2-40B4-BE49-F238E27FC236}">
                <a16:creationId xmlns="" xmlns:a16="http://schemas.microsoft.com/office/drawing/2014/main" id="{E79A829A-D947-2665-2CC2-A9325BDF2FD5}"/>
              </a:ext>
            </a:extLst>
          </p:cNvPr>
          <p:cNvSpPr>
            <a:spLocks noGrp="1"/>
          </p:cNvSpPr>
          <p:nvPr>
            <p:ph type="ftr" sz="quarter" idx="11"/>
          </p:nvPr>
        </p:nvSpPr>
        <p:spPr/>
        <p:txBody>
          <a:bodyPr/>
          <a:lstStyle/>
          <a:p>
            <a:r>
              <a:rPr lang="tr-TR"/>
              <a:t>www.cu.edu.tr</a:t>
            </a:r>
          </a:p>
        </p:txBody>
      </p:sp>
      <p:sp>
        <p:nvSpPr>
          <p:cNvPr id="7" name="Slide Number Placeholder 6">
            <a:extLst>
              <a:ext uri="{FF2B5EF4-FFF2-40B4-BE49-F238E27FC236}">
                <a16:creationId xmlns="" xmlns:a16="http://schemas.microsoft.com/office/drawing/2014/main" id="{66CF553D-7691-CE9D-10B4-2BA432A485EF}"/>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83501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C188D4-8F29-EAA3-1670-AB031995E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 xmlns:a16="http://schemas.microsoft.com/office/drawing/2014/main" id="{B8CC3523-19C1-5D27-CFAA-BFC1C33913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 xmlns:a16="http://schemas.microsoft.com/office/drawing/2014/main" id="{78DB6473-7F85-0DF2-0DF6-1C54F1844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D9324D7-CD07-A98D-B6F1-2E7C7366B368}"/>
              </a:ext>
            </a:extLst>
          </p:cNvPr>
          <p:cNvSpPr>
            <a:spLocks noGrp="1"/>
          </p:cNvSpPr>
          <p:nvPr>
            <p:ph type="dt" sz="half" idx="10"/>
          </p:nvPr>
        </p:nvSpPr>
        <p:spPr/>
        <p:txBody>
          <a:bodyPr/>
          <a:lstStyle/>
          <a:p>
            <a:fld id="{A3577951-2B96-4BAB-BABC-267CED305691}" type="datetime1">
              <a:rPr lang="tr-TR" smtClean="0"/>
              <a:t>20.09.2023</a:t>
            </a:fld>
            <a:endParaRPr lang="tr-TR"/>
          </a:p>
        </p:txBody>
      </p:sp>
      <p:sp>
        <p:nvSpPr>
          <p:cNvPr id="6" name="Footer Placeholder 5">
            <a:extLst>
              <a:ext uri="{FF2B5EF4-FFF2-40B4-BE49-F238E27FC236}">
                <a16:creationId xmlns="" xmlns:a16="http://schemas.microsoft.com/office/drawing/2014/main" id="{418D2D05-98A1-7791-ABF8-A470AD167F73}"/>
              </a:ext>
            </a:extLst>
          </p:cNvPr>
          <p:cNvSpPr>
            <a:spLocks noGrp="1"/>
          </p:cNvSpPr>
          <p:nvPr>
            <p:ph type="ftr" sz="quarter" idx="11"/>
          </p:nvPr>
        </p:nvSpPr>
        <p:spPr/>
        <p:txBody>
          <a:bodyPr/>
          <a:lstStyle/>
          <a:p>
            <a:r>
              <a:rPr lang="tr-TR"/>
              <a:t>www.cu.edu.tr</a:t>
            </a:r>
          </a:p>
        </p:txBody>
      </p:sp>
      <p:sp>
        <p:nvSpPr>
          <p:cNvPr id="7" name="Slide Number Placeholder 6">
            <a:extLst>
              <a:ext uri="{FF2B5EF4-FFF2-40B4-BE49-F238E27FC236}">
                <a16:creationId xmlns="" xmlns:a16="http://schemas.microsoft.com/office/drawing/2014/main" id="{F35AC14D-0027-13BF-2A7E-5F2721AC9CEB}"/>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68831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5A663D5-AC3D-D504-DB73-8355D233B9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 xmlns:a16="http://schemas.microsoft.com/office/drawing/2014/main" id="{68AE7299-6C30-76EC-5BF1-9395E71DDE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 xmlns:a16="http://schemas.microsoft.com/office/drawing/2014/main" id="{58589638-94CB-17B2-9F85-8BB0CD335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D6A2F-CB1E-4E6C-B513-99EDB3425801}" type="datetime1">
              <a:rPr lang="tr-TR" smtClean="0"/>
              <a:t>20.09.2023</a:t>
            </a:fld>
            <a:endParaRPr lang="tr-TR"/>
          </a:p>
        </p:txBody>
      </p:sp>
      <p:sp>
        <p:nvSpPr>
          <p:cNvPr id="5" name="Footer Placeholder 4">
            <a:extLst>
              <a:ext uri="{FF2B5EF4-FFF2-40B4-BE49-F238E27FC236}">
                <a16:creationId xmlns="" xmlns:a16="http://schemas.microsoft.com/office/drawing/2014/main" id="{EF423E0F-8B3B-44E9-B566-A3906F58F8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www.cu.edu.tr</a:t>
            </a:r>
          </a:p>
        </p:txBody>
      </p:sp>
      <p:sp>
        <p:nvSpPr>
          <p:cNvPr id="6" name="Slide Number Placeholder 5">
            <a:extLst>
              <a:ext uri="{FF2B5EF4-FFF2-40B4-BE49-F238E27FC236}">
                <a16:creationId xmlns="" xmlns:a16="http://schemas.microsoft.com/office/drawing/2014/main" id="{1CE194E9-E542-7DAD-D8E0-4EF9C3D48B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87044-C7AD-425A-9C42-012A5430F3B1}" type="slidenum">
              <a:rPr lang="tr-TR" smtClean="0"/>
              <a:t>‹#›</a:t>
            </a:fld>
            <a:endParaRPr lang="tr-TR"/>
          </a:p>
        </p:txBody>
      </p:sp>
    </p:spTree>
    <p:extLst>
      <p:ext uri="{BB962C8B-B14F-4D97-AF65-F5344CB8AC3E}">
        <p14:creationId xmlns:p14="http://schemas.microsoft.com/office/powerpoint/2010/main" val="3039501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erasmusintern.org/" TargetMode="External"/><Relationship Id="rId5" Type="http://schemas.openxmlformats.org/officeDocument/2006/relationships/image" Target="../media/image10.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hyperlink" Target="mailto:intrelations@cu.edu.tr"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mailto:mevlana@cu.edu.tr" TargetMode="External"/><Relationship Id="rId5" Type="http://schemas.openxmlformats.org/officeDocument/2006/relationships/hyperlink" Target="mailto:farabi@cu.edu.tr" TargetMode="External"/><Relationship Id="rId4" Type="http://schemas.openxmlformats.org/officeDocument/2006/relationships/hyperlink" Target="mailto:erasmus@cu.edu.t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9C8148-1699-8470-1D91-3EDDD9D226E6}"/>
              </a:ext>
            </a:extLst>
          </p:cNvPr>
          <p:cNvSpPr>
            <a:spLocks noGrp="1"/>
          </p:cNvSpPr>
          <p:nvPr>
            <p:ph type="ctrTitle"/>
          </p:nvPr>
        </p:nvSpPr>
        <p:spPr>
          <a:xfrm>
            <a:off x="1407109" y="5127863"/>
            <a:ext cx="9377779" cy="700691"/>
          </a:xfrm>
        </p:spPr>
        <p:txBody>
          <a:bodyPr>
            <a:noAutofit/>
          </a:bodyPr>
          <a:lstStyle/>
          <a:p>
            <a:r>
              <a:rPr lang="tr-TR" sz="3200" b="1" dirty="0" smtClean="0"/>
              <a:t>Dış İlişkiler Birimi</a:t>
            </a:r>
            <a:br>
              <a:rPr lang="tr-TR" sz="3200" b="1" dirty="0" smtClean="0"/>
            </a:br>
            <a:r>
              <a:rPr lang="tr-TR" sz="3200" b="1" dirty="0" smtClean="0"/>
              <a:t>Ulusal ve Uluslararası Değişim Programları</a:t>
            </a:r>
            <a:endParaRPr lang="tr-TR" sz="3200" b="1" dirty="0"/>
          </a:p>
        </p:txBody>
      </p:sp>
      <p:sp>
        <p:nvSpPr>
          <p:cNvPr id="5" name="Footer Placeholder 3">
            <a:extLst>
              <a:ext uri="{FF2B5EF4-FFF2-40B4-BE49-F238E27FC236}">
                <a16:creationId xmlns="" xmlns:a16="http://schemas.microsoft.com/office/drawing/2014/main" id="{9A504F99-AB8D-12B3-4650-EE4E0A180E5E}"/>
              </a:ext>
            </a:extLst>
          </p:cNvPr>
          <p:cNvSpPr txBox="1">
            <a:spLocks/>
          </p:cNvSpPr>
          <p:nvPr/>
        </p:nvSpPr>
        <p:spPr>
          <a:xfrm>
            <a:off x="10191749" y="6337399"/>
            <a:ext cx="1949189"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a:solidFill>
                  <a:schemeClr val="bg1"/>
                </a:solidFill>
              </a:rPr>
              <a:t>www.cu.edu.tr</a:t>
            </a:r>
          </a:p>
        </p:txBody>
      </p:sp>
      <p:pic>
        <p:nvPicPr>
          <p:cNvPr id="6" name="Picture 2">
            <a:extLst>
              <a:ext uri="{FF2B5EF4-FFF2-40B4-BE49-F238E27FC236}">
                <a16:creationId xmlns="" xmlns:a16="http://schemas.microsoft.com/office/drawing/2014/main" id="{AEBB04E2-20C1-382E-896B-A09E353D6DD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122363"/>
            <a:ext cx="12175957" cy="3675548"/>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 xmlns:a16="http://schemas.microsoft.com/office/drawing/2014/main" id="{767B1BA7-D2F7-7C65-4C78-6E9D41174544}"/>
              </a:ext>
            </a:extLst>
          </p:cNvPr>
          <p:cNvSpPr txBox="1">
            <a:spLocks/>
          </p:cNvSpPr>
          <p:nvPr/>
        </p:nvSpPr>
        <p:spPr>
          <a:xfrm>
            <a:off x="-1" y="6337398"/>
            <a:ext cx="1949189"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smtClean="0">
                <a:solidFill>
                  <a:schemeClr val="bg1"/>
                </a:solidFill>
              </a:rPr>
              <a:t>20/09/2023</a:t>
            </a:r>
            <a:endParaRPr lang="tr-TR" sz="1800" dirty="0">
              <a:solidFill>
                <a:schemeClr val="bg1"/>
              </a:solidFill>
            </a:endParaRPr>
          </a:p>
        </p:txBody>
      </p:sp>
      <p:pic>
        <p:nvPicPr>
          <p:cNvPr id="9" name="Picture 8" descr="Logo">
            <a:extLst>
              <a:ext uri="{FF2B5EF4-FFF2-40B4-BE49-F238E27FC236}">
                <a16:creationId xmlns="" xmlns:a16="http://schemas.microsoft.com/office/drawing/2014/main" id="{24C105AA-D8A3-5B1F-23EA-420DC24AAB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5372" y="185738"/>
            <a:ext cx="1881255" cy="1876425"/>
          </a:xfrm>
          <a:prstGeom prst="rect">
            <a:avLst/>
          </a:prstGeom>
        </p:spPr>
      </p:pic>
      <p:sp>
        <p:nvSpPr>
          <p:cNvPr id="10" name="Footer Placeholder 3">
            <a:extLst>
              <a:ext uri="{FF2B5EF4-FFF2-40B4-BE49-F238E27FC236}">
                <a16:creationId xmlns="" xmlns:a16="http://schemas.microsoft.com/office/drawing/2014/main" id="{B041F8A6-1C8A-0BD1-F69D-C7135E2989CD}"/>
              </a:ext>
            </a:extLst>
          </p:cNvPr>
          <p:cNvSpPr txBox="1">
            <a:spLocks/>
          </p:cNvSpPr>
          <p:nvPr/>
        </p:nvSpPr>
        <p:spPr>
          <a:xfrm>
            <a:off x="4419599" y="6337397"/>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smtClean="0">
                <a:solidFill>
                  <a:schemeClr val="bg1"/>
                </a:solidFill>
              </a:rPr>
              <a:t>Dış İlişkiler Birimi</a:t>
            </a:r>
            <a:endParaRPr lang="tr-TR" sz="1800" dirty="0">
              <a:solidFill>
                <a:schemeClr val="bg1"/>
              </a:solidFill>
            </a:endParaRPr>
          </a:p>
        </p:txBody>
      </p:sp>
      <p:sp>
        <p:nvSpPr>
          <p:cNvPr id="4" name="Alt Başlık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53488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262488" y="960120"/>
            <a:ext cx="6736603" cy="5161498"/>
          </a:xfrm>
          <a:prstGeom prst="rect">
            <a:avLst/>
          </a:prstGeom>
        </p:spPr>
      </p:pic>
      <p:sp>
        <p:nvSpPr>
          <p:cNvPr id="5" name="Yukarı Ok 4"/>
          <p:cNvSpPr/>
          <p:nvPr/>
        </p:nvSpPr>
        <p:spPr>
          <a:xfrm>
            <a:off x="3894091" y="1967193"/>
            <a:ext cx="198297" cy="495579"/>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Yukarı Ok 5"/>
          <p:cNvSpPr/>
          <p:nvPr/>
        </p:nvSpPr>
        <p:spPr>
          <a:xfrm>
            <a:off x="4477869" y="2009731"/>
            <a:ext cx="212074" cy="49557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 name="Yukarı Ok 6"/>
          <p:cNvSpPr/>
          <p:nvPr/>
        </p:nvSpPr>
        <p:spPr>
          <a:xfrm>
            <a:off x="6396130" y="1923118"/>
            <a:ext cx="192742" cy="46971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 name="Yukarı Ok 7"/>
          <p:cNvSpPr/>
          <p:nvPr/>
        </p:nvSpPr>
        <p:spPr>
          <a:xfrm>
            <a:off x="7664824" y="1988345"/>
            <a:ext cx="172289" cy="47442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 name="Metin kutusu 1"/>
          <p:cNvSpPr txBox="1"/>
          <p:nvPr/>
        </p:nvSpPr>
        <p:spPr>
          <a:xfrm>
            <a:off x="9470837" y="1344705"/>
            <a:ext cx="2450869" cy="1569660"/>
          </a:xfrm>
          <a:prstGeom prst="rect">
            <a:avLst/>
          </a:prstGeom>
          <a:noFill/>
        </p:spPr>
        <p:txBody>
          <a:bodyPr wrap="square">
            <a:spAutoFit/>
          </a:bodyPr>
          <a:lstStyle/>
          <a:p>
            <a:pPr algn="just">
              <a:defRPr/>
            </a:pPr>
            <a:r>
              <a:rPr lang="tr-TR" sz="1600" dirty="0" smtClean="0"/>
              <a:t>Koordinatörlüğün Web sayfasında </a:t>
            </a:r>
            <a:r>
              <a:rPr lang="tr-TR" sz="1600" dirty="0"/>
              <a:t>öğrenim, staj, anlaşmalar ve KA107 hakkında bilgileri görebilir, duyuruları ve etkinlikleri takip edebilirsiniz.</a:t>
            </a:r>
          </a:p>
        </p:txBody>
      </p:sp>
      <p:sp>
        <p:nvSpPr>
          <p:cNvPr id="4" name="Sağ Ok 3"/>
          <p:cNvSpPr/>
          <p:nvPr/>
        </p:nvSpPr>
        <p:spPr>
          <a:xfrm>
            <a:off x="1844815" y="5542990"/>
            <a:ext cx="649288" cy="2159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Sağ Ok 10"/>
          <p:cNvSpPr/>
          <p:nvPr/>
        </p:nvSpPr>
        <p:spPr>
          <a:xfrm rot="10800000">
            <a:off x="8545232" y="5538881"/>
            <a:ext cx="647700" cy="2159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12" name="Picture 2" descr="C:\Users\ülkü\Desktop\128156_Logo_Erasmus___60ko.jpg"/>
          <p:cNvPicPr>
            <a:picLocks noChangeAspect="1" noChangeArrowheads="1"/>
          </p:cNvPicPr>
          <p:nvPr/>
        </p:nvPicPr>
        <p:blipFill>
          <a:blip r:embed="rId3" cstate="print">
            <a:lum bright="66000" contrast="-60000"/>
            <a:extLst>
              <a:ext uri="{28A0092B-C50C-407E-A947-70E740481C1C}">
                <a14:useLocalDpi xmlns:a14="http://schemas.microsoft.com/office/drawing/2010/main" val="0"/>
              </a:ext>
            </a:extLst>
          </a:blip>
          <a:srcRect/>
          <a:stretch>
            <a:fillRect/>
          </a:stretch>
        </p:blipFill>
        <p:spPr bwMode="auto">
          <a:xfrm>
            <a:off x="8794376" y="53853"/>
            <a:ext cx="2602754" cy="7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3">
            <a:extLst>
              <a:ext uri="{FF2B5EF4-FFF2-40B4-BE49-F238E27FC236}">
                <a16:creationId xmlns="" xmlns:a16="http://schemas.microsoft.com/office/drawing/2014/main" id="{BF945A67-81EA-95E9-B29E-6334E495E00E}"/>
              </a:ext>
            </a:extLst>
          </p:cNvPr>
          <p:cNvSpPr txBox="1">
            <a:spLocks/>
          </p:cNvSpPr>
          <p:nvPr/>
        </p:nvSpPr>
        <p:spPr>
          <a:xfrm>
            <a:off x="3899140" y="6337399"/>
            <a:ext cx="5572664"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smtClean="0">
                <a:solidFill>
                  <a:schemeClr val="bg1"/>
                </a:solidFill>
              </a:rPr>
              <a:t>Erasmus+ Değişim Programı</a:t>
            </a:r>
            <a:endParaRPr lang="tr-TR" sz="1800" dirty="0">
              <a:solidFill>
                <a:schemeClr val="bg1"/>
              </a:solidFill>
            </a:endParaRPr>
          </a:p>
        </p:txBody>
      </p:sp>
      <p:sp>
        <p:nvSpPr>
          <p:cNvPr id="15" name="Unvan 1"/>
          <p:cNvSpPr>
            <a:spLocks noGrp="1"/>
          </p:cNvSpPr>
          <p:nvPr>
            <p:ph type="title"/>
          </p:nvPr>
        </p:nvSpPr>
        <p:spPr>
          <a:xfrm>
            <a:off x="396455" y="89123"/>
            <a:ext cx="6289017" cy="672860"/>
          </a:xfrm>
        </p:spPr>
        <p:txBody>
          <a:bodyPr/>
          <a:lstStyle/>
          <a:p>
            <a:pPr algn="ctr"/>
            <a:r>
              <a:rPr lang="tr-TR" altLang="tr-TR" sz="4000" dirty="0"/>
              <a:t>ERASMUS+ </a:t>
            </a:r>
            <a:r>
              <a:rPr lang="tr-TR" altLang="tr-TR" sz="4000" dirty="0" smtClean="0"/>
              <a:t>Değişim Programı</a:t>
            </a:r>
            <a:endParaRPr lang="tr-TR" altLang="tr-TR" sz="4000" dirty="0"/>
          </a:p>
        </p:txBody>
      </p:sp>
    </p:spTree>
    <p:extLst>
      <p:ext uri="{BB962C8B-B14F-4D97-AF65-F5344CB8AC3E}">
        <p14:creationId xmlns:p14="http://schemas.microsoft.com/office/powerpoint/2010/main" val="3243941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2 İçerik Yer Tutucusu"/>
          <p:cNvSpPr>
            <a:spLocks noGrp="1"/>
          </p:cNvSpPr>
          <p:nvPr>
            <p:ph idx="1"/>
          </p:nvPr>
        </p:nvSpPr>
        <p:spPr>
          <a:xfrm>
            <a:off x="82850" y="1142326"/>
            <a:ext cx="4391995" cy="4329382"/>
          </a:xfrm>
        </p:spPr>
        <p:txBody>
          <a:bodyPr anchor="ctr">
            <a:normAutofit fontScale="77500" lnSpcReduction="20000"/>
          </a:bodyPr>
          <a:lstStyle/>
          <a:p>
            <a:pPr marL="0" indent="0" algn="just">
              <a:lnSpc>
                <a:spcPct val="150000"/>
              </a:lnSpc>
              <a:buNone/>
            </a:pPr>
            <a:r>
              <a:rPr lang="tr-TR" altLang="en-US" sz="2400" b="1" dirty="0" smtClean="0"/>
              <a:t>Nasıl </a:t>
            </a:r>
            <a:r>
              <a:rPr lang="tr-TR" altLang="en-US" sz="2400" b="1" dirty="0"/>
              <a:t>başvuru </a:t>
            </a:r>
            <a:r>
              <a:rPr lang="tr-TR" altLang="en-US" sz="2400" b="1" dirty="0" smtClean="0"/>
              <a:t>yapılır?</a:t>
            </a:r>
            <a:endParaRPr lang="tr-TR" altLang="en-US" sz="2400" b="1" dirty="0"/>
          </a:p>
          <a:p>
            <a:pPr algn="just" eaLnBrk="1" hangingPunct="1">
              <a:lnSpc>
                <a:spcPct val="150000"/>
              </a:lnSpc>
            </a:pPr>
            <a:r>
              <a:rPr lang="tr-TR" altLang="en-US" sz="2400" dirty="0" smtClean="0"/>
              <a:t>Çukurova Üniversitesi Dış İlişkiler Birimi tarafından yayınlanan duyurularını takip ederek</a:t>
            </a:r>
          </a:p>
          <a:p>
            <a:pPr lvl="1" algn="just" eaLnBrk="1" hangingPunct="1">
              <a:lnSpc>
                <a:spcPct val="150000"/>
              </a:lnSpc>
            </a:pPr>
            <a:r>
              <a:rPr lang="tr-TR" altLang="en-US" dirty="0" smtClean="0"/>
              <a:t>Erasmus Web sayfasında</a:t>
            </a:r>
          </a:p>
          <a:p>
            <a:pPr lvl="1" algn="just" eaLnBrk="1" hangingPunct="1">
              <a:lnSpc>
                <a:spcPct val="150000"/>
              </a:lnSpc>
            </a:pPr>
            <a:r>
              <a:rPr lang="tr-TR" altLang="en-US" dirty="0" smtClean="0"/>
              <a:t>Üniversite ana sayfasında yer alan duyurularda</a:t>
            </a:r>
          </a:p>
          <a:p>
            <a:pPr lvl="1" algn="just" eaLnBrk="1" hangingPunct="1">
              <a:lnSpc>
                <a:spcPct val="150000"/>
              </a:lnSpc>
            </a:pPr>
            <a:r>
              <a:rPr lang="tr-TR" altLang="en-US" dirty="0" smtClean="0"/>
              <a:t>Fakülte/Bölüm duyuru panolarında</a:t>
            </a:r>
          </a:p>
          <a:p>
            <a:pPr lvl="1" algn="just" eaLnBrk="1" hangingPunct="1">
              <a:lnSpc>
                <a:spcPct val="150000"/>
              </a:lnSpc>
            </a:pPr>
            <a:r>
              <a:rPr lang="tr-TR" altLang="en-US" dirty="0" smtClean="0"/>
              <a:t>Dış İlişkiler duyuru panolarında</a:t>
            </a:r>
          </a:p>
          <a:p>
            <a:pPr lvl="1" algn="just" eaLnBrk="1" hangingPunct="1">
              <a:lnSpc>
                <a:spcPct val="150000"/>
              </a:lnSpc>
              <a:buFont typeface="Arial" panose="020B0604020202020204" pitchFamily="34" charset="0"/>
              <a:buNone/>
            </a:pPr>
            <a:endParaRPr lang="tr-TR" altLang="en-US" dirty="0" smtClean="0"/>
          </a:p>
        </p:txBody>
      </p:sp>
      <p:pic>
        <p:nvPicPr>
          <p:cNvPr id="5"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3538" y="22847"/>
            <a:ext cx="2944252" cy="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a:extLst>
              <a:ext uri="{FF2B5EF4-FFF2-40B4-BE49-F238E27FC236}">
                <a16:creationId xmlns="" xmlns:a16="http://schemas.microsoft.com/office/drawing/2014/main" id="{BF945A67-81EA-95E9-B29E-6334E495E00E}"/>
              </a:ext>
            </a:extLst>
          </p:cNvPr>
          <p:cNvSpPr txBox="1">
            <a:spLocks/>
          </p:cNvSpPr>
          <p:nvPr/>
        </p:nvSpPr>
        <p:spPr>
          <a:xfrm>
            <a:off x="3899140" y="6337399"/>
            <a:ext cx="5572664"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smtClean="0">
                <a:solidFill>
                  <a:schemeClr val="bg1"/>
                </a:solidFill>
              </a:rPr>
              <a:t>Erasmus+ Değişim Programı</a:t>
            </a:r>
            <a:endParaRPr lang="tr-TR" sz="1800" dirty="0">
              <a:solidFill>
                <a:schemeClr val="bg1"/>
              </a:solidFill>
            </a:endParaRPr>
          </a:p>
        </p:txBody>
      </p:sp>
      <p:pic>
        <p:nvPicPr>
          <p:cNvPr id="4" name="Resim 3"/>
          <p:cNvPicPr>
            <a:picLocks noChangeAspect="1"/>
          </p:cNvPicPr>
          <p:nvPr/>
        </p:nvPicPr>
        <p:blipFill>
          <a:blip r:embed="rId3"/>
          <a:stretch>
            <a:fillRect/>
          </a:stretch>
        </p:blipFill>
        <p:spPr>
          <a:xfrm>
            <a:off x="5030413" y="1142326"/>
            <a:ext cx="7019477" cy="4782500"/>
          </a:xfrm>
          <a:prstGeom prst="rect">
            <a:avLst/>
          </a:prstGeom>
        </p:spPr>
      </p:pic>
      <p:pic>
        <p:nvPicPr>
          <p:cNvPr id="7" name="Resim 6"/>
          <p:cNvPicPr>
            <a:picLocks noChangeAspect="1"/>
          </p:cNvPicPr>
          <p:nvPr/>
        </p:nvPicPr>
        <p:blipFill>
          <a:blip r:embed="rId4"/>
          <a:stretch>
            <a:fillRect/>
          </a:stretch>
        </p:blipFill>
        <p:spPr>
          <a:xfrm>
            <a:off x="4762054" y="4718304"/>
            <a:ext cx="536717" cy="588324"/>
          </a:xfrm>
          <a:prstGeom prst="rect">
            <a:avLst/>
          </a:prstGeom>
        </p:spPr>
      </p:pic>
      <p:sp>
        <p:nvSpPr>
          <p:cNvPr id="10" name="Unvan 1"/>
          <p:cNvSpPr>
            <a:spLocks noGrp="1"/>
          </p:cNvSpPr>
          <p:nvPr>
            <p:ph type="title"/>
          </p:nvPr>
        </p:nvSpPr>
        <p:spPr>
          <a:xfrm>
            <a:off x="396455" y="89123"/>
            <a:ext cx="6289017" cy="672860"/>
          </a:xfrm>
        </p:spPr>
        <p:txBody>
          <a:bodyPr/>
          <a:lstStyle/>
          <a:p>
            <a:pPr algn="ctr"/>
            <a:r>
              <a:rPr lang="tr-TR" altLang="tr-TR" sz="4000" dirty="0"/>
              <a:t>ERASMUS+ </a:t>
            </a:r>
            <a:r>
              <a:rPr lang="tr-TR" altLang="tr-TR" sz="4000" dirty="0" smtClean="0"/>
              <a:t>Değişim Programı</a:t>
            </a:r>
            <a:endParaRPr lang="tr-TR" altLang="tr-TR" sz="4000" dirty="0"/>
          </a:p>
        </p:txBody>
      </p:sp>
    </p:spTree>
    <p:extLst>
      <p:ext uri="{BB962C8B-B14F-4D97-AF65-F5344CB8AC3E}">
        <p14:creationId xmlns:p14="http://schemas.microsoft.com/office/powerpoint/2010/main" val="82496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İçerik Yer Tutucusu 2"/>
          <p:cNvSpPr>
            <a:spLocks noGrp="1"/>
          </p:cNvSpPr>
          <p:nvPr>
            <p:ph idx="1"/>
          </p:nvPr>
        </p:nvSpPr>
        <p:spPr>
          <a:xfrm>
            <a:off x="166317" y="1034992"/>
            <a:ext cx="4356915" cy="4603930"/>
          </a:xfrm>
        </p:spPr>
        <p:txBody>
          <a:bodyPr anchor="ctr">
            <a:normAutofit fontScale="77500" lnSpcReduction="20000"/>
          </a:bodyPr>
          <a:lstStyle/>
          <a:p>
            <a:pPr marL="0" indent="0" algn="just">
              <a:lnSpc>
                <a:spcPct val="150000"/>
              </a:lnSpc>
              <a:buNone/>
            </a:pPr>
            <a:r>
              <a:rPr lang="tr-TR" altLang="tr-TR" sz="2400" b="1" dirty="0"/>
              <a:t>Duyurular ne zaman yayınlanır?</a:t>
            </a:r>
            <a:endParaRPr lang="tr-TR" altLang="tr-TR" sz="2400" dirty="0" smtClean="0"/>
          </a:p>
          <a:p>
            <a:pPr algn="just">
              <a:lnSpc>
                <a:spcPct val="150000"/>
              </a:lnSpc>
            </a:pPr>
            <a:r>
              <a:rPr lang="tr-TR" altLang="tr-TR" sz="2400" dirty="0" smtClean="0"/>
              <a:t>Öğrenim </a:t>
            </a:r>
            <a:r>
              <a:rPr lang="tr-TR" altLang="tr-TR" sz="2400" dirty="0"/>
              <a:t>Hareketliliği ve Staj Hareketliliği başvuruları genellikle Ocak ayı içerisinde sayfada yayınlanır.</a:t>
            </a:r>
          </a:p>
          <a:p>
            <a:pPr algn="just">
              <a:lnSpc>
                <a:spcPct val="150000"/>
              </a:lnSpc>
            </a:pPr>
            <a:r>
              <a:rPr lang="tr-TR" altLang="tr-TR" sz="2400" dirty="0"/>
              <a:t>Erasmus Staj Hareketliliği bütçe kullanım durumuna göre Ek çağrılar yayınlanabilir</a:t>
            </a:r>
          </a:p>
          <a:p>
            <a:pPr algn="just">
              <a:lnSpc>
                <a:spcPct val="150000"/>
              </a:lnSpc>
            </a:pPr>
            <a:r>
              <a:rPr lang="tr-TR" altLang="tr-TR" sz="2400" dirty="0"/>
              <a:t>Erasmus KA107 duyurusu genellikle kontenjanlara göre yapıldığından Kasım ve/veya Nisan aylarında yayınlanır. </a:t>
            </a:r>
          </a:p>
        </p:txBody>
      </p:sp>
      <p:pic>
        <p:nvPicPr>
          <p:cNvPr id="4"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3538" y="22847"/>
            <a:ext cx="2944252" cy="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a:extLst>
              <a:ext uri="{FF2B5EF4-FFF2-40B4-BE49-F238E27FC236}">
                <a16:creationId xmlns="" xmlns:a16="http://schemas.microsoft.com/office/drawing/2014/main" id="{BF945A67-81EA-95E9-B29E-6334E495E00E}"/>
              </a:ext>
            </a:extLst>
          </p:cNvPr>
          <p:cNvSpPr txBox="1">
            <a:spLocks/>
          </p:cNvSpPr>
          <p:nvPr/>
        </p:nvSpPr>
        <p:spPr>
          <a:xfrm>
            <a:off x="3899140" y="6337399"/>
            <a:ext cx="5572664"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smtClean="0">
                <a:solidFill>
                  <a:schemeClr val="bg1"/>
                </a:solidFill>
              </a:rPr>
              <a:t>Erasmus+ Değişim Programı</a:t>
            </a:r>
            <a:endParaRPr lang="tr-TR" sz="1800" dirty="0">
              <a:solidFill>
                <a:schemeClr val="bg1"/>
              </a:solidFill>
            </a:endParaRPr>
          </a:p>
        </p:txBody>
      </p:sp>
      <p:pic>
        <p:nvPicPr>
          <p:cNvPr id="6"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4912" y="1790717"/>
            <a:ext cx="5656799" cy="420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nvan 1"/>
          <p:cNvSpPr txBox="1">
            <a:spLocks/>
          </p:cNvSpPr>
          <p:nvPr/>
        </p:nvSpPr>
        <p:spPr>
          <a:xfrm>
            <a:off x="5317070" y="1113613"/>
            <a:ext cx="6420720" cy="67589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1900" b="1" dirty="0">
                <a:latin typeface="+mn-lt"/>
                <a:ea typeface="+mn-ea"/>
                <a:cs typeface="+mn-cs"/>
              </a:rPr>
              <a:t>Bölüm anlaşmaları ve kontenjanlarına nereden ulaşabilirim?</a:t>
            </a:r>
          </a:p>
        </p:txBody>
      </p:sp>
      <p:sp>
        <p:nvSpPr>
          <p:cNvPr id="8" name="Unvan 1"/>
          <p:cNvSpPr>
            <a:spLocks noGrp="1"/>
          </p:cNvSpPr>
          <p:nvPr>
            <p:ph type="title"/>
          </p:nvPr>
        </p:nvSpPr>
        <p:spPr>
          <a:xfrm>
            <a:off x="396455" y="89123"/>
            <a:ext cx="6289017" cy="672860"/>
          </a:xfrm>
        </p:spPr>
        <p:txBody>
          <a:bodyPr/>
          <a:lstStyle/>
          <a:p>
            <a:pPr algn="ctr"/>
            <a:r>
              <a:rPr lang="tr-TR" altLang="tr-TR" sz="4000" dirty="0"/>
              <a:t>ERASMUS+ </a:t>
            </a:r>
            <a:r>
              <a:rPr lang="tr-TR" altLang="tr-TR" sz="4000" dirty="0" smtClean="0"/>
              <a:t>Değişim Programı</a:t>
            </a:r>
            <a:endParaRPr lang="tr-TR" altLang="tr-TR" sz="4000" dirty="0"/>
          </a:p>
        </p:txBody>
      </p:sp>
    </p:spTree>
    <p:extLst>
      <p:ext uri="{BB962C8B-B14F-4D97-AF65-F5344CB8AC3E}">
        <p14:creationId xmlns:p14="http://schemas.microsoft.com/office/powerpoint/2010/main" val="4105364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0888" y="3709812"/>
            <a:ext cx="26035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0806" y="3709812"/>
            <a:ext cx="3065463"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5281" y="3709812"/>
            <a:ext cx="2371725"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ülkü\Desktop\128156_Logo_Erasmus___60ko.jpg"/>
          <p:cNvPicPr>
            <a:picLocks noChangeAspect="1" noChangeArrowheads="1"/>
          </p:cNvPicPr>
          <p:nvPr/>
        </p:nvPicPr>
        <p:blipFill>
          <a:blip r:embed="rId5" cstate="print">
            <a:lum bright="66000" contrast="-60000"/>
            <a:extLst>
              <a:ext uri="{28A0092B-C50C-407E-A947-70E740481C1C}">
                <a14:useLocalDpi xmlns:a14="http://schemas.microsoft.com/office/drawing/2010/main" val="0"/>
              </a:ext>
            </a:extLst>
          </a:blip>
          <a:srcRect/>
          <a:stretch>
            <a:fillRect/>
          </a:stretch>
        </p:blipFill>
        <p:spPr bwMode="auto">
          <a:xfrm>
            <a:off x="8793538" y="22847"/>
            <a:ext cx="2944252" cy="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a:extLst>
              <a:ext uri="{FF2B5EF4-FFF2-40B4-BE49-F238E27FC236}">
                <a16:creationId xmlns="" xmlns:a16="http://schemas.microsoft.com/office/drawing/2014/main" id="{BF945A67-81EA-95E9-B29E-6334E495E00E}"/>
              </a:ext>
            </a:extLst>
          </p:cNvPr>
          <p:cNvSpPr txBox="1">
            <a:spLocks/>
          </p:cNvSpPr>
          <p:nvPr/>
        </p:nvSpPr>
        <p:spPr>
          <a:xfrm>
            <a:off x="3899140" y="6337399"/>
            <a:ext cx="5572664"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smtClean="0">
                <a:solidFill>
                  <a:schemeClr val="bg1"/>
                </a:solidFill>
              </a:rPr>
              <a:t>Erasmus+ Değişim Programı</a:t>
            </a:r>
            <a:endParaRPr lang="tr-TR" sz="1800" dirty="0">
              <a:solidFill>
                <a:schemeClr val="bg1"/>
              </a:solidFill>
            </a:endParaRPr>
          </a:p>
        </p:txBody>
      </p:sp>
      <p:sp>
        <p:nvSpPr>
          <p:cNvPr id="9" name="İçerik Yer Tutucusu 2"/>
          <p:cNvSpPr>
            <a:spLocks noGrp="1"/>
          </p:cNvSpPr>
          <p:nvPr>
            <p:ph idx="1"/>
          </p:nvPr>
        </p:nvSpPr>
        <p:spPr>
          <a:xfrm>
            <a:off x="177000" y="1099347"/>
            <a:ext cx="4614076" cy="2160873"/>
          </a:xfrm>
        </p:spPr>
        <p:txBody>
          <a:bodyPr>
            <a:normAutofit fontScale="47500" lnSpcReduction="20000"/>
          </a:bodyPr>
          <a:lstStyle/>
          <a:p>
            <a:pPr marL="0" indent="0">
              <a:lnSpc>
                <a:spcPct val="150000"/>
              </a:lnSpc>
              <a:spcBef>
                <a:spcPct val="0"/>
              </a:spcBef>
              <a:buClr>
                <a:srgbClr val="000000"/>
              </a:buClr>
              <a:buSzPts val="2400"/>
              <a:buNone/>
            </a:pPr>
            <a:r>
              <a:rPr lang="tr-TR" altLang="tr-TR" sz="3800" b="1" dirty="0"/>
              <a:t>Erasmus+ Staj Hareketliliği</a:t>
            </a:r>
            <a:endParaRPr lang="tr-TR" altLang="tr-TR" sz="3800" dirty="0" smtClean="0">
              <a:solidFill>
                <a:srgbClr val="000000"/>
              </a:solidFill>
              <a:ea typeface="Calibri" panose="020F0502020204030204" pitchFamily="34" charset="0"/>
              <a:cs typeface="Calibri" panose="020F0502020204030204" pitchFamily="34" charset="0"/>
              <a:sym typeface="Calibri" panose="020F0502020204030204" pitchFamily="34" charset="0"/>
            </a:endParaRPr>
          </a:p>
          <a:p>
            <a:pPr marL="171450" indent="-171450">
              <a:lnSpc>
                <a:spcPct val="150000"/>
              </a:lnSpc>
              <a:spcBef>
                <a:spcPct val="0"/>
              </a:spcBef>
              <a:buClr>
                <a:srgbClr val="000000"/>
              </a:buClr>
              <a:buSzPts val="2400"/>
            </a:pPr>
            <a:r>
              <a:rPr lang="tr-TR" altLang="tr-TR" sz="2400" dirty="0" smtClean="0">
                <a:solidFill>
                  <a:srgbClr val="000000"/>
                </a:solidFill>
                <a:ea typeface="Calibri" panose="020F0502020204030204" pitchFamily="34" charset="0"/>
                <a:cs typeface="Calibri" panose="020F0502020204030204" pitchFamily="34" charset="0"/>
                <a:sym typeface="Calibri" panose="020F0502020204030204" pitchFamily="34" charset="0"/>
              </a:rPr>
              <a:t>Yükseköğretim </a:t>
            </a:r>
            <a:r>
              <a:rPr lang="tr-TR" altLang="tr-TR" sz="2400" dirty="0">
                <a:solidFill>
                  <a:srgbClr val="000000"/>
                </a:solidFill>
                <a:ea typeface="Calibri" panose="020F0502020204030204" pitchFamily="34" charset="0"/>
                <a:cs typeface="Calibri" panose="020F0502020204030204" pitchFamily="34" charset="0"/>
                <a:sym typeface="Calibri" panose="020F0502020204030204" pitchFamily="34" charset="0"/>
              </a:rPr>
              <a:t>kurumunda kayıtlı öğrencinin yurtdışındaki bir işletmede veya organizasyonda mesleki eğitim alma ve/veya çalışma deneyimi kazanma sürecidir.</a:t>
            </a:r>
          </a:p>
          <a:p>
            <a:pPr marL="171450" indent="-171450">
              <a:lnSpc>
                <a:spcPct val="150000"/>
              </a:lnSpc>
              <a:spcBef>
                <a:spcPct val="0"/>
              </a:spcBef>
              <a:buClr>
                <a:srgbClr val="000000"/>
              </a:buClr>
              <a:buSzPts val="2400"/>
            </a:pPr>
            <a:r>
              <a:rPr lang="tr-TR" altLang="tr-TR" sz="2400" dirty="0">
                <a:solidFill>
                  <a:srgbClr val="000000"/>
                </a:solidFill>
                <a:ea typeface="Calibri" panose="020F0502020204030204" pitchFamily="34" charset="0"/>
                <a:cs typeface="Calibri" panose="020F0502020204030204" pitchFamily="34" charset="0"/>
                <a:sym typeface="Calibri" panose="020F0502020204030204" pitchFamily="34" charset="0"/>
              </a:rPr>
              <a:t>Erasmus+ Stajı size minimum 60 gün Avrupa’da bir kuruluşta </a:t>
            </a:r>
            <a:r>
              <a:rPr lang="tr-TR" altLang="tr-TR" sz="2400" b="1" dirty="0">
                <a:solidFill>
                  <a:srgbClr val="000000"/>
                </a:solidFill>
                <a:ea typeface="Calibri" panose="020F0502020204030204" pitchFamily="34" charset="0"/>
                <a:cs typeface="Calibri" panose="020F0502020204030204" pitchFamily="34" charset="0"/>
                <a:sym typeface="Calibri" panose="020F0502020204030204" pitchFamily="34" charset="0"/>
              </a:rPr>
              <a:t>tam zamanlı </a:t>
            </a:r>
            <a:r>
              <a:rPr lang="tr-TR" altLang="tr-TR" sz="2400" dirty="0">
                <a:solidFill>
                  <a:srgbClr val="000000"/>
                </a:solidFill>
                <a:ea typeface="Calibri" panose="020F0502020204030204" pitchFamily="34" charset="0"/>
                <a:cs typeface="Calibri" panose="020F0502020204030204" pitchFamily="34" charset="0"/>
                <a:sym typeface="Calibri" panose="020F0502020204030204" pitchFamily="34" charset="0"/>
              </a:rPr>
              <a:t>staj imkanı sunar. </a:t>
            </a:r>
          </a:p>
          <a:p>
            <a:pPr marL="171450" indent="-171450">
              <a:lnSpc>
                <a:spcPct val="150000"/>
              </a:lnSpc>
              <a:spcBef>
                <a:spcPct val="0"/>
              </a:spcBef>
              <a:buClr>
                <a:srgbClr val="000000"/>
              </a:buClr>
              <a:buSzPts val="2400"/>
            </a:pPr>
            <a:r>
              <a:rPr lang="tr-TR" altLang="tr-TR" sz="2400" dirty="0">
                <a:solidFill>
                  <a:srgbClr val="FF0000"/>
                </a:solidFill>
                <a:ea typeface="Calibri" panose="020F0502020204030204" pitchFamily="34" charset="0"/>
                <a:cs typeface="Calibri" panose="020F0502020204030204" pitchFamily="34" charset="0"/>
                <a:sym typeface="Calibri" panose="020F0502020204030204" pitchFamily="34" charset="0"/>
              </a:rPr>
              <a:t>Tam zamanlı staj, öğrencinin faaliyet süresi boyunca tam mesai günü esasına göre yaptığı stajdır</a:t>
            </a:r>
          </a:p>
          <a:p>
            <a:pPr marL="171450" indent="-171450">
              <a:buNone/>
            </a:pPr>
            <a:endParaRPr lang="tr-TR" altLang="en-US" dirty="0" smtClean="0"/>
          </a:p>
        </p:txBody>
      </p:sp>
      <p:sp>
        <p:nvSpPr>
          <p:cNvPr id="10" name="Unvan 1"/>
          <p:cNvSpPr txBox="1">
            <a:spLocks/>
          </p:cNvSpPr>
          <p:nvPr/>
        </p:nvSpPr>
        <p:spPr>
          <a:xfrm>
            <a:off x="396455" y="89123"/>
            <a:ext cx="6289017" cy="6728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4000" dirty="0" smtClean="0"/>
              <a:t>ERASMUS+ Değişim Programı</a:t>
            </a:r>
            <a:endParaRPr lang="tr-TR" altLang="tr-TR" sz="4000" dirty="0"/>
          </a:p>
        </p:txBody>
      </p:sp>
      <p:sp>
        <p:nvSpPr>
          <p:cNvPr id="11" name="İçerik Yer Tutucusu 2"/>
          <p:cNvSpPr txBox="1">
            <a:spLocks/>
          </p:cNvSpPr>
          <p:nvPr/>
        </p:nvSpPr>
        <p:spPr>
          <a:xfrm>
            <a:off x="4923718" y="987611"/>
            <a:ext cx="3846576" cy="2026877"/>
          </a:xfrm>
          <a:prstGeom prst="rect">
            <a:avLst/>
          </a:prstGeom>
        </p:spPr>
        <p:txBody>
          <a:bodyPr vert="horz" lIns="91440" tIns="45720" rIns="91440" bIns="45720" rtlCol="0"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tr-TR" altLang="tr-TR" sz="3300" b="1" dirty="0" smtClean="0">
                <a:solidFill>
                  <a:srgbClr val="000000"/>
                </a:solidFill>
                <a:ea typeface="Calibri" panose="020F0502020204030204" pitchFamily="34" charset="0"/>
                <a:cs typeface="Calibri" panose="020F0502020204030204" pitchFamily="34" charset="0"/>
                <a:sym typeface="Calibri" panose="020F0502020204030204" pitchFamily="34" charset="0"/>
              </a:rPr>
              <a:t>Nerede Staj Yapabilirim?</a:t>
            </a:r>
            <a:endParaRPr lang="tr-TR" altLang="tr-TR" sz="3300" b="1" dirty="0">
              <a:solidFill>
                <a:srgbClr val="000000"/>
              </a:solidFill>
              <a:ea typeface="Calibri" panose="020F0502020204030204" pitchFamily="34" charset="0"/>
              <a:cs typeface="Calibri" panose="020F0502020204030204" pitchFamily="34" charset="0"/>
              <a:sym typeface="Calibri" panose="020F0502020204030204" pitchFamily="34" charset="0"/>
            </a:endParaRPr>
          </a:p>
          <a:p>
            <a:pPr marL="0" indent="0">
              <a:lnSpc>
                <a:spcPct val="150000"/>
              </a:lnSpc>
              <a:buNone/>
            </a:pPr>
            <a:r>
              <a:rPr lang="tr-TR" altLang="tr-TR" sz="2400" dirty="0" smtClean="0">
                <a:solidFill>
                  <a:srgbClr val="000000"/>
                </a:solidFill>
                <a:ea typeface="Calibri" panose="020F0502020204030204" pitchFamily="34" charset="0"/>
                <a:cs typeface="Calibri" panose="020F0502020204030204" pitchFamily="34" charset="0"/>
                <a:sym typeface="Calibri" panose="020F0502020204030204" pitchFamily="34" charset="0"/>
              </a:rPr>
              <a:t>Yapacağınız staj eğitim alanınıza uygun olmak şartıyla,  şirketler, fabrikalar, ticaret odaları, sivil toplum kuruluşları veya üniversitelerin idari birimleri ve araştırma merkezleri gibi birçok kurum ve kuruluşta staj yapabilirsiniz.</a:t>
            </a:r>
            <a:endParaRPr lang="tr-TR" altLang="tr-TR" sz="2400" dirty="0"/>
          </a:p>
        </p:txBody>
      </p:sp>
      <p:sp>
        <p:nvSpPr>
          <p:cNvPr id="12" name="2 İçerik Yer Tutucusu"/>
          <p:cNvSpPr txBox="1">
            <a:spLocks/>
          </p:cNvSpPr>
          <p:nvPr/>
        </p:nvSpPr>
        <p:spPr>
          <a:xfrm>
            <a:off x="8793539" y="1140975"/>
            <a:ext cx="3312736" cy="2356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tr-TR" sz="1800" b="1" dirty="0" smtClean="0">
                <a:cs typeface="Tahoma" pitchFamily="34" charset="0"/>
              </a:rPr>
              <a:t>Staj Yeri Nasıl Bulunur?</a:t>
            </a:r>
          </a:p>
          <a:p>
            <a:pPr>
              <a:defRPr/>
            </a:pPr>
            <a:r>
              <a:rPr lang="tr-TR" sz="1300" dirty="0" smtClean="0">
                <a:cs typeface="Tahoma" pitchFamily="34" charset="0"/>
              </a:rPr>
              <a:t>Daha önce yararlanmış öğrencilerin staj yerlerini araştırın</a:t>
            </a:r>
          </a:p>
          <a:p>
            <a:pPr>
              <a:defRPr/>
            </a:pPr>
            <a:r>
              <a:rPr lang="tr-TR" sz="1300" dirty="0" smtClean="0">
                <a:hlinkClick r:id="rId6"/>
              </a:rPr>
              <a:t>https://erasmusintern.org/</a:t>
            </a:r>
            <a:r>
              <a:rPr lang="tr-TR" sz="1300" dirty="0" smtClean="0"/>
              <a:t> arama motorundan bölüm ve düşündüğünüz süreye göre arama yapabilirsiniz</a:t>
            </a:r>
            <a:endParaRPr lang="tr-TR" sz="1300" dirty="0" smtClean="0">
              <a:cs typeface="Tahoma" pitchFamily="34" charset="0"/>
            </a:endParaRPr>
          </a:p>
          <a:p>
            <a:pPr>
              <a:defRPr/>
            </a:pPr>
            <a:r>
              <a:rPr lang="tr-TR" sz="1300" dirty="0" smtClean="0">
                <a:cs typeface="Tahoma" pitchFamily="34" charset="0"/>
              </a:rPr>
              <a:t>Çukurova Üniversitesi Dış İlişkiler web sayfasında staj ile ilgili duyuruların takibi</a:t>
            </a:r>
            <a:endParaRPr lang="tr-TR" sz="1300" dirty="0"/>
          </a:p>
        </p:txBody>
      </p:sp>
    </p:spTree>
    <p:extLst>
      <p:ext uri="{BB962C8B-B14F-4D97-AF65-F5344CB8AC3E}">
        <p14:creationId xmlns:p14="http://schemas.microsoft.com/office/powerpoint/2010/main" val="2343675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71575" y="1383497"/>
            <a:ext cx="6315075" cy="4351338"/>
          </a:xfrm>
        </p:spPr>
        <p:txBody>
          <a:bodyPr/>
          <a:lstStyle/>
          <a:p>
            <a:r>
              <a:rPr lang="tr-TR" dirty="0" smtClean="0"/>
              <a:t>Bölüm Erasmus Koordinatörü İletişim Bilgileri</a:t>
            </a:r>
          </a:p>
          <a:p>
            <a:endParaRPr lang="tr-TR" dirty="0"/>
          </a:p>
          <a:p>
            <a:pPr marL="0" indent="0">
              <a:buNone/>
            </a:pPr>
            <a:r>
              <a:rPr lang="tr-TR" dirty="0" smtClean="0"/>
              <a:t>Ad/</a:t>
            </a:r>
            <a:r>
              <a:rPr lang="tr-TR" dirty="0" err="1" smtClean="0"/>
              <a:t>Soyad</a:t>
            </a:r>
            <a:endParaRPr lang="tr-TR" dirty="0" smtClean="0"/>
          </a:p>
          <a:p>
            <a:pPr marL="0" indent="0">
              <a:buNone/>
            </a:pPr>
            <a:r>
              <a:rPr lang="tr-TR" dirty="0" smtClean="0"/>
              <a:t>Eposta</a:t>
            </a:r>
            <a:endParaRPr lang="en-US" dirty="0"/>
          </a:p>
        </p:txBody>
      </p:sp>
      <p:sp>
        <p:nvSpPr>
          <p:cNvPr id="4" name="Altbilgi Yer Tutucusu 3"/>
          <p:cNvSpPr>
            <a:spLocks noGrp="1"/>
          </p:cNvSpPr>
          <p:nvPr>
            <p:ph type="ftr" sz="quarter" idx="11"/>
          </p:nvPr>
        </p:nvSpPr>
        <p:spPr/>
        <p:txBody>
          <a:bodyPr/>
          <a:lstStyle/>
          <a:p>
            <a:r>
              <a:rPr lang="tr-TR" smtClean="0"/>
              <a:t>www.cu.edu.tr</a:t>
            </a:r>
            <a:endParaRPr lang="tr-TR"/>
          </a:p>
        </p:txBody>
      </p:sp>
      <p:sp>
        <p:nvSpPr>
          <p:cNvPr id="5" name="Unvan 1"/>
          <p:cNvSpPr txBox="1">
            <a:spLocks/>
          </p:cNvSpPr>
          <p:nvPr/>
        </p:nvSpPr>
        <p:spPr>
          <a:xfrm>
            <a:off x="396455" y="89123"/>
            <a:ext cx="6289017" cy="6728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4000" dirty="0" smtClean="0"/>
              <a:t>ERASMUS+ Değişim Programı</a:t>
            </a:r>
            <a:endParaRPr lang="tr-TR" altLang="tr-TR" sz="4000" dirty="0"/>
          </a:p>
        </p:txBody>
      </p:sp>
    </p:spTree>
    <p:extLst>
      <p:ext uri="{BB962C8B-B14F-4D97-AF65-F5344CB8AC3E}">
        <p14:creationId xmlns:p14="http://schemas.microsoft.com/office/powerpoint/2010/main" val="4180967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smtClean="0"/>
              <a:t>www.cu.edu.tr</a:t>
            </a:r>
            <a:endParaRPr lang="tr-TR"/>
          </a:p>
        </p:txBody>
      </p:sp>
      <p:sp>
        <p:nvSpPr>
          <p:cNvPr id="5" name="Unvan 1"/>
          <p:cNvSpPr txBox="1">
            <a:spLocks/>
          </p:cNvSpPr>
          <p:nvPr/>
        </p:nvSpPr>
        <p:spPr>
          <a:xfrm>
            <a:off x="396455" y="89123"/>
            <a:ext cx="6289017" cy="6728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4000" dirty="0" smtClean="0"/>
              <a:t>Mevlana Değişim Programı</a:t>
            </a:r>
            <a:endParaRPr lang="tr-TR" altLang="tr-TR" sz="4000" dirty="0"/>
          </a:p>
        </p:txBody>
      </p:sp>
      <p:sp>
        <p:nvSpPr>
          <p:cNvPr id="6" name="Content Placeholder 2"/>
          <p:cNvSpPr>
            <a:spLocks noGrp="1"/>
          </p:cNvSpPr>
          <p:nvPr>
            <p:ph idx="1"/>
          </p:nvPr>
        </p:nvSpPr>
        <p:spPr>
          <a:xfrm>
            <a:off x="314324" y="1181099"/>
            <a:ext cx="5619201" cy="3274239"/>
          </a:xfrm>
        </p:spPr>
        <p:txBody>
          <a:bodyPr>
            <a:normAutofit fontScale="40000" lnSpcReduction="20000"/>
          </a:bodyPr>
          <a:lstStyle/>
          <a:p>
            <a:pPr marL="0" indent="0" algn="just">
              <a:lnSpc>
                <a:spcPct val="150000"/>
              </a:lnSpc>
              <a:buNone/>
            </a:pPr>
            <a:r>
              <a:rPr lang="tr-TR" altLang="tr-TR" sz="5000" b="1" dirty="0" smtClean="0">
                <a:sym typeface="+mn-ea"/>
              </a:rPr>
              <a:t>Mevlana Değişim Programı Nedir?</a:t>
            </a:r>
          </a:p>
          <a:p>
            <a:pPr algn="just">
              <a:lnSpc>
                <a:spcPct val="150000"/>
              </a:lnSpc>
            </a:pPr>
            <a:r>
              <a:rPr lang="tr-TR" altLang="tr-TR" sz="3500" dirty="0" smtClean="0">
                <a:sym typeface="+mn-ea"/>
              </a:rPr>
              <a:t>Mevlana </a:t>
            </a:r>
            <a:r>
              <a:rPr lang="tr-TR" altLang="tr-TR" sz="3500" dirty="0">
                <a:sym typeface="+mn-ea"/>
              </a:rPr>
              <a:t>Değişim Programı, yurtiçinde eğitim veren yükseköğretim kurumları ile yurtdışında eğitim veren yükseköğretim kurumları arasında öğrenci ve öğretim elemanı değişimini mümkün kılan bir programdır.</a:t>
            </a:r>
          </a:p>
          <a:p>
            <a:pPr algn="just">
              <a:lnSpc>
                <a:spcPct val="150000"/>
              </a:lnSpc>
            </a:pPr>
            <a:r>
              <a:rPr lang="tr-TR" altLang="tr-TR" sz="3500" dirty="0">
                <a:sym typeface="+mn-ea"/>
              </a:rPr>
              <a:t>Değişim programına katılmak isteyen öğrenciler en az bir en fazla iki yarıyıl eğitim için programdan faydalanabilirler.</a:t>
            </a:r>
          </a:p>
          <a:p>
            <a:pPr algn="just">
              <a:lnSpc>
                <a:spcPct val="150000"/>
              </a:lnSpc>
            </a:pPr>
            <a:r>
              <a:rPr lang="tr-TR" altLang="tr-TR" sz="3500" dirty="0">
                <a:sym typeface="+mn-ea"/>
              </a:rPr>
              <a:t>Benzer şekilde dünyanın bütün bölgelerinden de öğrenci ve öğretim elemanları Türkiye'deki yükseköğretim kurumlarına gelebilirler.</a:t>
            </a:r>
          </a:p>
          <a:p>
            <a:endParaRPr lang="tr-TR" dirty="0"/>
          </a:p>
        </p:txBody>
      </p:sp>
      <p:sp>
        <p:nvSpPr>
          <p:cNvPr id="7" name="Content Placeholder 2">
            <a:extLst>
              <a:ext uri="{FF2B5EF4-FFF2-40B4-BE49-F238E27FC236}">
                <a16:creationId xmlns:a16="http://schemas.microsoft.com/office/drawing/2014/main" xmlns="" id="{63B3EDFF-59B2-7C64-93EB-5FDD5605E36F}"/>
              </a:ext>
            </a:extLst>
          </p:cNvPr>
          <p:cNvSpPr txBox="1">
            <a:spLocks/>
          </p:cNvSpPr>
          <p:nvPr/>
        </p:nvSpPr>
        <p:spPr>
          <a:xfrm>
            <a:off x="6586537" y="1209954"/>
            <a:ext cx="5605463" cy="186372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100" dirty="0" smtClean="0">
                <a:cs typeface="Arial" panose="020B0604020202020204" pitchFamily="34" charset="0"/>
              </a:rPr>
              <a:t>2020 - 2021 Akademik Yılı Mevlana Değişim Programı Çağrısı, Korona Virüs (Covid-19) hakkında Yükseköğretim Kurumlarında alınacak tedbirlere ilişkin yapılan çalışmalar kapsamında alınan 01.04.2020 tarihli Yükseköğretim Yürütme Kurulu kararı ile ikinci bir duyuruya kadar ertelenmişti.</a:t>
            </a:r>
          </a:p>
          <a:p>
            <a:pPr marL="0" indent="0" algn="just">
              <a:buNone/>
            </a:pPr>
            <a:endParaRPr lang="tr-TR" altLang="tr-TR" sz="2100" dirty="0" smtClean="0">
              <a:cs typeface="Arial" panose="020B0604020202020204" pitchFamily="34" charset="0"/>
            </a:endParaRPr>
          </a:p>
          <a:p>
            <a:pPr algn="just"/>
            <a:r>
              <a:rPr lang="tr-TR" sz="2100" b="1" dirty="0" smtClean="0">
                <a:solidFill>
                  <a:srgbClr val="C00000"/>
                </a:solidFill>
                <a:cs typeface="Arial" panose="020B0604020202020204" pitchFamily="34" charset="0"/>
              </a:rPr>
              <a:t>2024-2025 </a:t>
            </a:r>
            <a:r>
              <a:rPr lang="tr-TR" sz="2100" b="1" dirty="0">
                <a:solidFill>
                  <a:srgbClr val="C00000"/>
                </a:solidFill>
                <a:cs typeface="Arial" panose="020B0604020202020204" pitchFamily="34" charset="0"/>
              </a:rPr>
              <a:t>Akademik Yılı için </a:t>
            </a:r>
            <a:r>
              <a:rPr lang="tr-TR" sz="2100" b="1" dirty="0" smtClean="0">
                <a:solidFill>
                  <a:srgbClr val="C00000"/>
                </a:solidFill>
                <a:cs typeface="Arial" panose="020B0604020202020204" pitchFamily="34" charset="0"/>
              </a:rPr>
              <a:t>başvuruların açılması, YÖK tarafından Programın devamına karar verilmesi durumunda gerçekleşecektir. </a:t>
            </a:r>
          </a:p>
          <a:p>
            <a:pPr algn="just"/>
            <a:endParaRPr lang="tr-TR" dirty="0">
              <a:latin typeface="Arial" panose="020B0604020202020204" pitchFamily="34" charset="0"/>
              <a:cs typeface="Arial" panose="020B0604020202020204" pitchFamily="34" charset="0"/>
            </a:endParaRPr>
          </a:p>
        </p:txBody>
      </p:sp>
      <p:pic>
        <p:nvPicPr>
          <p:cNvPr id="8" name="Resim 7"/>
          <p:cNvPicPr>
            <a:picLocks noChangeAspect="1"/>
          </p:cNvPicPr>
          <p:nvPr/>
        </p:nvPicPr>
        <p:blipFill>
          <a:blip r:embed="rId2"/>
          <a:stretch>
            <a:fillRect/>
          </a:stretch>
        </p:blipFill>
        <p:spPr>
          <a:xfrm>
            <a:off x="5933525" y="1126122"/>
            <a:ext cx="751947" cy="759041"/>
          </a:xfrm>
          <a:prstGeom prst="rect">
            <a:avLst/>
          </a:prstGeom>
        </p:spPr>
      </p:pic>
      <p:sp>
        <p:nvSpPr>
          <p:cNvPr id="10" name="Metin kutusu 9"/>
          <p:cNvSpPr txBox="1"/>
          <p:nvPr/>
        </p:nvSpPr>
        <p:spPr>
          <a:xfrm>
            <a:off x="371475" y="4361155"/>
            <a:ext cx="9324975" cy="1723549"/>
          </a:xfrm>
          <a:prstGeom prst="rect">
            <a:avLst/>
          </a:prstGeom>
          <a:noFill/>
        </p:spPr>
        <p:txBody>
          <a:bodyPr wrap="square" rtlCol="0">
            <a:spAutoFit/>
          </a:bodyPr>
          <a:lstStyle/>
          <a:p>
            <a:pPr>
              <a:defRPr/>
            </a:pPr>
            <a:r>
              <a:rPr lang="tr-TR" sz="2000" b="1" dirty="0"/>
              <a:t>Mevlana Değişim Programı </a:t>
            </a:r>
            <a:r>
              <a:rPr lang="tr-TR" sz="2000" b="1" dirty="0" smtClean="0"/>
              <a:t>Bursu Ne Kadardır?</a:t>
            </a:r>
          </a:p>
          <a:p>
            <a:pPr>
              <a:defRPr/>
            </a:pPr>
            <a:endParaRPr lang="tr-TR" sz="2000" b="1" dirty="0"/>
          </a:p>
          <a:p>
            <a:pPr marL="171450" indent="-171450">
              <a:buFont typeface="Arial" panose="020B0604020202020204" pitchFamily="34" charset="0"/>
              <a:buChar char="•"/>
              <a:defRPr/>
            </a:pPr>
            <a:r>
              <a:rPr lang="tr-TR" sz="1600" dirty="0"/>
              <a:t>Mevlana Değişim Programı aylık burs tutarları, her yıl YÖK Yürütme Kurulu Kararıyla belirlenir. </a:t>
            </a:r>
            <a:endParaRPr lang="tr-TR" sz="1600" dirty="0" smtClean="0"/>
          </a:p>
          <a:p>
            <a:pPr marL="171450" indent="-171450">
              <a:buFont typeface="Arial" panose="020B0604020202020204" pitchFamily="34" charset="0"/>
              <a:buChar char="•"/>
              <a:defRPr/>
            </a:pPr>
            <a:r>
              <a:rPr lang="tr-TR" sz="1600" dirty="0" smtClean="0"/>
              <a:t>Türk </a:t>
            </a:r>
            <a:r>
              <a:rPr lang="tr-TR" sz="1600" dirty="0"/>
              <a:t>Lirası olarak ödenir. Burslar karşılıksızdır. Geri ödemesi yapılmaz.</a:t>
            </a:r>
          </a:p>
          <a:p>
            <a:pPr marL="171450" indent="-171450">
              <a:buFont typeface="Arial" panose="020B0604020202020204" pitchFamily="34" charset="0"/>
              <a:buChar char="•"/>
              <a:defRPr/>
            </a:pPr>
            <a:r>
              <a:rPr lang="tr-TR" sz="1600" dirty="0"/>
              <a:t>Diğer Kurumlardan burs alan öğrenciler, burslarını almaya devam eder.</a:t>
            </a:r>
            <a:endParaRPr lang="en-US" sz="1600" dirty="0"/>
          </a:p>
          <a:p>
            <a:endParaRPr lang="en-US" dirty="0"/>
          </a:p>
        </p:txBody>
      </p:sp>
    </p:spTree>
    <p:extLst>
      <p:ext uri="{BB962C8B-B14F-4D97-AF65-F5344CB8AC3E}">
        <p14:creationId xmlns:p14="http://schemas.microsoft.com/office/powerpoint/2010/main" val="2280671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smtClean="0"/>
              <a:t>www.cu.edu.tr</a:t>
            </a:r>
            <a:endParaRPr lang="tr-TR"/>
          </a:p>
        </p:txBody>
      </p:sp>
      <p:sp>
        <p:nvSpPr>
          <p:cNvPr id="5" name="Content Placeholder 2">
            <a:extLst>
              <a:ext uri="{FF2B5EF4-FFF2-40B4-BE49-F238E27FC236}">
                <a16:creationId xmlns:a16="http://schemas.microsoft.com/office/drawing/2014/main" xmlns="" id="{63B3EDFF-59B2-7C64-93EB-5FDD5605E36F}"/>
              </a:ext>
            </a:extLst>
          </p:cNvPr>
          <p:cNvSpPr>
            <a:spLocks noGrp="1"/>
          </p:cNvSpPr>
          <p:nvPr>
            <p:ph idx="1"/>
          </p:nvPr>
        </p:nvSpPr>
        <p:spPr>
          <a:xfrm>
            <a:off x="200024" y="1085823"/>
            <a:ext cx="5353051" cy="4314852"/>
          </a:xfrm>
        </p:spPr>
        <p:txBody>
          <a:bodyPr>
            <a:normAutofit fontScale="25000" lnSpcReduction="20000"/>
          </a:bodyPr>
          <a:lstStyle/>
          <a:p>
            <a:pPr marL="0" indent="0">
              <a:buNone/>
            </a:pPr>
            <a:r>
              <a:rPr lang="tr-TR" sz="9600" b="1" dirty="0" smtClean="0"/>
              <a:t>Programa Kimler Başvurabilir?</a:t>
            </a:r>
          </a:p>
          <a:p>
            <a:pPr marL="0" indent="0">
              <a:lnSpc>
                <a:spcPct val="150000"/>
              </a:lnSpc>
              <a:buNone/>
            </a:pPr>
            <a:r>
              <a:rPr lang="tr-TR" altLang="tr-TR" sz="5600" dirty="0">
                <a:latin typeface="Calibri" panose="020F0502020204030204" pitchFamily="34" charset="0"/>
              </a:rPr>
              <a:t>Mevlana Değişim Programı öğrencisi olmak için temel </a:t>
            </a:r>
            <a:r>
              <a:rPr lang="tr-TR" altLang="tr-TR" sz="5600" dirty="0" smtClean="0">
                <a:latin typeface="Calibri" panose="020F0502020204030204" pitchFamily="34" charset="0"/>
              </a:rPr>
              <a:t>koşullar:</a:t>
            </a:r>
            <a:r>
              <a:rPr lang="tr-TR" altLang="tr-TR" sz="5600" dirty="0">
                <a:latin typeface="Calibri" panose="020F0502020204030204" pitchFamily="34" charset="0"/>
              </a:rPr>
              <a:t/>
            </a:r>
            <a:br>
              <a:rPr lang="tr-TR" altLang="tr-TR" sz="5600" dirty="0">
                <a:latin typeface="Calibri" panose="020F0502020204030204" pitchFamily="34" charset="0"/>
              </a:rPr>
            </a:br>
            <a:r>
              <a:rPr lang="tr-TR" altLang="tr-TR" sz="5600" dirty="0">
                <a:latin typeface="Calibri" panose="020F0502020204030204" pitchFamily="34" charset="0"/>
              </a:rPr>
              <a:t>*Öğrencinin, örgün eğitim verilen yükseköğretim programlarında kayıtlı ön lisans, lisans, yüksek lisans veya doktora öğrencisi olması,</a:t>
            </a:r>
            <a:br>
              <a:rPr lang="tr-TR" altLang="tr-TR" sz="5600" dirty="0">
                <a:latin typeface="Calibri" panose="020F0502020204030204" pitchFamily="34" charset="0"/>
              </a:rPr>
            </a:br>
            <a:r>
              <a:rPr lang="tr-TR" altLang="tr-TR" sz="5600" dirty="0">
                <a:latin typeface="Calibri" panose="020F0502020204030204" pitchFamily="34" charset="0"/>
              </a:rPr>
              <a:t>*</a:t>
            </a:r>
            <a:r>
              <a:rPr lang="tr-TR" altLang="tr-TR" sz="5600" b="1" dirty="0">
                <a:latin typeface="Calibri" panose="020F0502020204030204" pitchFamily="34" charset="0"/>
              </a:rPr>
              <a:t>Ön lisans ve lisans öğrencilerinin genel akademik not ortalamasının 4 (dört) üzerinden en az 2,5 (iki buçuk) olması,</a:t>
            </a:r>
            <a:r>
              <a:rPr lang="tr-TR" altLang="tr-TR" sz="5600" dirty="0">
                <a:latin typeface="Calibri" panose="020F0502020204030204" pitchFamily="34" charset="0"/>
              </a:rPr>
              <a:t/>
            </a:r>
            <a:br>
              <a:rPr lang="tr-TR" altLang="tr-TR" sz="5600" dirty="0">
                <a:latin typeface="Calibri" panose="020F0502020204030204" pitchFamily="34" charset="0"/>
              </a:rPr>
            </a:br>
            <a:r>
              <a:rPr lang="tr-TR" altLang="tr-TR" sz="5600" b="1" dirty="0" smtClean="0">
                <a:latin typeface="Calibri" panose="020F0502020204030204" pitchFamily="34" charset="0"/>
              </a:rPr>
              <a:t>*</a:t>
            </a:r>
            <a:r>
              <a:rPr lang="tr-TR" altLang="tr-TR" sz="5600" b="1" dirty="0">
                <a:latin typeface="Calibri" panose="020F0502020204030204" pitchFamily="34" charset="0"/>
              </a:rPr>
              <a:t>Mevlana Puanı = % 50 dil puanı + % 50 Not </a:t>
            </a:r>
            <a:r>
              <a:rPr lang="tr-TR" altLang="tr-TR" sz="5600" b="1" dirty="0" smtClean="0">
                <a:latin typeface="Calibri" panose="020F0502020204030204" pitchFamily="34" charset="0"/>
              </a:rPr>
              <a:t>Ortalaması</a:t>
            </a:r>
            <a:endParaRPr lang="tr-TR" altLang="tr-TR" sz="5600" dirty="0" smtClean="0">
              <a:latin typeface="Calibri" panose="020F0502020204030204" pitchFamily="34" charset="0"/>
            </a:endParaRPr>
          </a:p>
          <a:p>
            <a:pPr marL="0" indent="0">
              <a:lnSpc>
                <a:spcPct val="150000"/>
              </a:lnSpc>
              <a:buNone/>
            </a:pPr>
            <a:r>
              <a:rPr lang="tr-TR" altLang="tr-TR" sz="5600" dirty="0" smtClean="0">
                <a:latin typeface="Calibri" panose="020F0502020204030204" pitchFamily="34" charset="0"/>
              </a:rPr>
              <a:t>*Ön </a:t>
            </a:r>
            <a:r>
              <a:rPr lang="tr-TR" altLang="tr-TR" sz="5600" dirty="0">
                <a:latin typeface="Calibri" panose="020F0502020204030204" pitchFamily="34" charset="0"/>
              </a:rPr>
              <a:t>lisans ve lisans programlarının hazırlık ve birinci sınıfında okuyan öğrenciler ile hazırlık ve bilimsel hazırlık dönemlerinde bulunan yüksek lisans ve doktora öğrencileri, esas eğitime başladıkları ilk yarıyıl için bu programdan faydalanamazlar.</a:t>
            </a:r>
          </a:p>
          <a:p>
            <a:pPr marL="0" indent="0">
              <a:buNone/>
            </a:pPr>
            <a:endParaRPr lang="tr-TR" dirty="0"/>
          </a:p>
          <a:p>
            <a:endParaRPr lang="tr-TR" dirty="0"/>
          </a:p>
        </p:txBody>
      </p:sp>
      <p:sp>
        <p:nvSpPr>
          <p:cNvPr id="6" name="Unvan 1"/>
          <p:cNvSpPr>
            <a:spLocks noGrp="1"/>
          </p:cNvSpPr>
          <p:nvPr>
            <p:ph type="title"/>
          </p:nvPr>
        </p:nvSpPr>
        <p:spPr>
          <a:xfrm>
            <a:off x="396455" y="89123"/>
            <a:ext cx="6289017" cy="672860"/>
          </a:xfrm>
        </p:spPr>
        <p:txBody>
          <a:bodyPr/>
          <a:lstStyle/>
          <a:p>
            <a:pPr algn="ctr"/>
            <a:r>
              <a:rPr lang="tr-TR" altLang="tr-TR" sz="4000" dirty="0" smtClean="0"/>
              <a:t>Mevlana Değişim Programı</a:t>
            </a:r>
            <a:endParaRPr lang="tr-TR" altLang="tr-TR" sz="4000" dirty="0"/>
          </a:p>
        </p:txBody>
      </p:sp>
      <p:sp>
        <p:nvSpPr>
          <p:cNvPr id="7" name="Content Placeholder 2">
            <a:extLst>
              <a:ext uri="{FF2B5EF4-FFF2-40B4-BE49-F238E27FC236}">
                <a16:creationId xmlns:a16="http://schemas.microsoft.com/office/drawing/2014/main" xmlns="" id="{63B3EDFF-59B2-7C64-93EB-5FDD5605E36F}"/>
              </a:ext>
            </a:extLst>
          </p:cNvPr>
          <p:cNvSpPr txBox="1">
            <a:spLocks/>
          </p:cNvSpPr>
          <p:nvPr/>
        </p:nvSpPr>
        <p:spPr>
          <a:xfrm>
            <a:off x="6096000" y="1085823"/>
            <a:ext cx="5343525" cy="4581551"/>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altLang="en-US" sz="7400" b="1" dirty="0"/>
              <a:t>Nasıl başvuru yapılır?</a:t>
            </a:r>
          </a:p>
          <a:p>
            <a:endParaRPr lang="tr-TR" sz="3000" dirty="0" smtClean="0"/>
          </a:p>
          <a:p>
            <a:r>
              <a:rPr lang="tr-TR" altLang="en-US" sz="4900" b="1" dirty="0">
                <a:solidFill>
                  <a:srgbClr val="C00000"/>
                </a:solidFill>
              </a:rPr>
              <a:t>YÖK tarafından Programın devamına karar verilmesi durumunda, </a:t>
            </a:r>
            <a:r>
              <a:rPr lang="tr-TR" altLang="en-US" sz="4900" dirty="0" smtClean="0"/>
              <a:t>2024-2025 </a:t>
            </a:r>
            <a:r>
              <a:rPr lang="tr-TR" altLang="en-US" sz="4900" dirty="0"/>
              <a:t>eğitim öğretim yılı için Güz / Güz + Bahar dönemi başvuru duyurusu </a:t>
            </a:r>
            <a:r>
              <a:rPr lang="tr-TR" altLang="en-US" sz="4900" dirty="0" smtClean="0"/>
              <a:t>Dış İlişkiler Birimi Web sayfasında yayımlanır.</a:t>
            </a:r>
            <a:endParaRPr lang="tr-TR" altLang="en-US" sz="4900" dirty="0"/>
          </a:p>
          <a:p>
            <a:r>
              <a:rPr lang="tr-TR" altLang="en-US" sz="4900" dirty="0"/>
              <a:t>Üniversitemiz giden öğrenci başvuruları, YÖK’ün belirlediği akademik takvim doğrultusunda, başvuru koşullarını içeren başvuru ilanı, web sayfasında yayınlanır.</a:t>
            </a:r>
          </a:p>
          <a:p>
            <a:r>
              <a:rPr lang="tr-TR" altLang="en-US" sz="4900" dirty="0"/>
              <a:t>Başvurular yılda bir defa olup, Bahar dönemi için ayrı bir başvuru yapılmaz.</a:t>
            </a:r>
          </a:p>
          <a:p>
            <a:r>
              <a:rPr lang="tr-TR" altLang="en-US" sz="4900" dirty="0"/>
              <a:t>Başvurular, duyuruda belirtilen tarihler arasında Dış İlişkiler Birim Başkanlığı, </a:t>
            </a:r>
            <a:r>
              <a:rPr lang="tr-TR" altLang="en-US" sz="4900" dirty="0" smtClean="0"/>
              <a:t>Mevlana </a:t>
            </a:r>
            <a:r>
              <a:rPr lang="tr-TR" altLang="en-US" sz="4900" dirty="0"/>
              <a:t>Değişim Programı Koordinatörlüğüne yapılır.</a:t>
            </a:r>
          </a:p>
          <a:p>
            <a:endParaRPr lang="tr-TR" dirty="0"/>
          </a:p>
        </p:txBody>
      </p:sp>
    </p:spTree>
    <p:extLst>
      <p:ext uri="{BB962C8B-B14F-4D97-AF65-F5344CB8AC3E}">
        <p14:creationId xmlns:p14="http://schemas.microsoft.com/office/powerpoint/2010/main" val="788221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867149" y="1179593"/>
            <a:ext cx="7458075" cy="4661297"/>
          </a:xfrm>
          <a:prstGeom prst="rect">
            <a:avLst/>
          </a:prstGeom>
        </p:spPr>
      </p:pic>
      <p:sp>
        <p:nvSpPr>
          <p:cNvPr id="4" name="Altbilgi Yer Tutucusu 3"/>
          <p:cNvSpPr>
            <a:spLocks noGrp="1"/>
          </p:cNvSpPr>
          <p:nvPr>
            <p:ph type="ftr" sz="quarter" idx="11"/>
          </p:nvPr>
        </p:nvSpPr>
        <p:spPr/>
        <p:txBody>
          <a:bodyPr/>
          <a:lstStyle/>
          <a:p>
            <a:r>
              <a:rPr lang="tr-TR" smtClean="0"/>
              <a:t>www.cu.edu.tr</a:t>
            </a:r>
            <a:endParaRPr lang="tr-TR"/>
          </a:p>
        </p:txBody>
      </p:sp>
      <p:sp>
        <p:nvSpPr>
          <p:cNvPr id="6" name="Unvan 1"/>
          <p:cNvSpPr>
            <a:spLocks noGrp="1"/>
          </p:cNvSpPr>
          <p:nvPr>
            <p:ph type="title"/>
          </p:nvPr>
        </p:nvSpPr>
        <p:spPr>
          <a:xfrm>
            <a:off x="198766" y="174848"/>
            <a:ext cx="6289017" cy="672860"/>
          </a:xfrm>
        </p:spPr>
        <p:txBody>
          <a:bodyPr/>
          <a:lstStyle/>
          <a:p>
            <a:pPr algn="ctr"/>
            <a:r>
              <a:rPr lang="tr-TR" altLang="tr-TR" sz="4000" dirty="0" smtClean="0"/>
              <a:t>Mevlana Değişim Programı</a:t>
            </a:r>
            <a:endParaRPr lang="tr-TR" altLang="tr-TR" sz="4000" dirty="0"/>
          </a:p>
        </p:txBody>
      </p:sp>
      <p:sp>
        <p:nvSpPr>
          <p:cNvPr id="8" name="Metin kutusu 7"/>
          <p:cNvSpPr txBox="1"/>
          <p:nvPr/>
        </p:nvSpPr>
        <p:spPr>
          <a:xfrm>
            <a:off x="336362" y="1582830"/>
            <a:ext cx="2450869" cy="1569660"/>
          </a:xfrm>
          <a:prstGeom prst="rect">
            <a:avLst/>
          </a:prstGeom>
          <a:noFill/>
        </p:spPr>
        <p:txBody>
          <a:bodyPr wrap="square">
            <a:spAutoFit/>
          </a:bodyPr>
          <a:lstStyle/>
          <a:p>
            <a:pPr>
              <a:defRPr/>
            </a:pPr>
            <a:r>
              <a:rPr lang="tr-TR" sz="1600" dirty="0" smtClean="0"/>
              <a:t>Koordinatörlüğün Web sayfasında anlaşmalı üniversitelerin listesini bulabilir, </a:t>
            </a:r>
            <a:r>
              <a:rPr lang="tr-TR" sz="1600" dirty="0"/>
              <a:t>duyuruları ve etkinlikleri takip edebilirsiniz.</a:t>
            </a:r>
          </a:p>
        </p:txBody>
      </p:sp>
      <p:sp>
        <p:nvSpPr>
          <p:cNvPr id="3" name="Sağ Ok 2"/>
          <p:cNvSpPr/>
          <p:nvPr/>
        </p:nvSpPr>
        <p:spPr>
          <a:xfrm>
            <a:off x="5524500" y="3257550"/>
            <a:ext cx="571500" cy="13839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ağ Ok 10"/>
          <p:cNvSpPr/>
          <p:nvPr/>
        </p:nvSpPr>
        <p:spPr>
          <a:xfrm>
            <a:off x="5524500" y="2627790"/>
            <a:ext cx="571500" cy="13839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981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71575" y="1383497"/>
            <a:ext cx="6315075" cy="4351338"/>
          </a:xfrm>
        </p:spPr>
        <p:txBody>
          <a:bodyPr/>
          <a:lstStyle/>
          <a:p>
            <a:r>
              <a:rPr lang="tr-TR" dirty="0" smtClean="0"/>
              <a:t>Bölüm Mevlana Koordinatörü İletişim Bilgileri</a:t>
            </a:r>
          </a:p>
          <a:p>
            <a:endParaRPr lang="tr-TR" dirty="0"/>
          </a:p>
          <a:p>
            <a:pPr marL="0" indent="0">
              <a:buNone/>
            </a:pPr>
            <a:r>
              <a:rPr lang="tr-TR" dirty="0" smtClean="0"/>
              <a:t>Ad/</a:t>
            </a:r>
            <a:r>
              <a:rPr lang="tr-TR" dirty="0" err="1" smtClean="0"/>
              <a:t>Soyad</a:t>
            </a:r>
            <a:endParaRPr lang="tr-TR" dirty="0" smtClean="0"/>
          </a:p>
          <a:p>
            <a:pPr marL="0" indent="0">
              <a:buNone/>
            </a:pPr>
            <a:r>
              <a:rPr lang="tr-TR" dirty="0" smtClean="0"/>
              <a:t>Eposta</a:t>
            </a:r>
            <a:endParaRPr lang="en-US" dirty="0"/>
          </a:p>
        </p:txBody>
      </p:sp>
      <p:sp>
        <p:nvSpPr>
          <p:cNvPr id="4" name="Altbilgi Yer Tutucusu 3"/>
          <p:cNvSpPr>
            <a:spLocks noGrp="1"/>
          </p:cNvSpPr>
          <p:nvPr>
            <p:ph type="ftr" sz="quarter" idx="11"/>
          </p:nvPr>
        </p:nvSpPr>
        <p:spPr/>
        <p:txBody>
          <a:bodyPr/>
          <a:lstStyle/>
          <a:p>
            <a:r>
              <a:rPr lang="tr-TR" smtClean="0"/>
              <a:t>www.cu.edu.tr</a:t>
            </a:r>
            <a:endParaRPr lang="tr-TR"/>
          </a:p>
        </p:txBody>
      </p:sp>
      <p:sp>
        <p:nvSpPr>
          <p:cNvPr id="6" name="Unvan 1"/>
          <p:cNvSpPr>
            <a:spLocks noGrp="1"/>
          </p:cNvSpPr>
          <p:nvPr>
            <p:ph type="title"/>
          </p:nvPr>
        </p:nvSpPr>
        <p:spPr>
          <a:xfrm>
            <a:off x="198766" y="174848"/>
            <a:ext cx="6289017" cy="672860"/>
          </a:xfrm>
        </p:spPr>
        <p:txBody>
          <a:bodyPr/>
          <a:lstStyle/>
          <a:p>
            <a:pPr algn="ctr"/>
            <a:r>
              <a:rPr lang="tr-TR" altLang="tr-TR" sz="4000" dirty="0" smtClean="0"/>
              <a:t>Mevlana Değişim Programı</a:t>
            </a:r>
            <a:endParaRPr lang="tr-TR" altLang="tr-TR" sz="4000" dirty="0"/>
          </a:p>
        </p:txBody>
      </p:sp>
    </p:spTree>
    <p:extLst>
      <p:ext uri="{BB962C8B-B14F-4D97-AF65-F5344CB8AC3E}">
        <p14:creationId xmlns:p14="http://schemas.microsoft.com/office/powerpoint/2010/main" val="2870434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0524" y="1082675"/>
            <a:ext cx="5591175" cy="4351338"/>
          </a:xfrm>
        </p:spPr>
        <p:txBody>
          <a:bodyPr>
            <a:normAutofit fontScale="55000" lnSpcReduction="20000"/>
          </a:bodyPr>
          <a:lstStyle/>
          <a:p>
            <a:pPr marL="0" indent="0">
              <a:buNone/>
            </a:pPr>
            <a:r>
              <a:rPr lang="tr-TR" b="1" dirty="0"/>
              <a:t>Programa Kimler Başvurabilir?</a:t>
            </a:r>
          </a:p>
          <a:p>
            <a:pPr marL="0" indent="0">
              <a:buNone/>
            </a:pPr>
            <a:r>
              <a:rPr lang="en-US" dirty="0" err="1"/>
              <a:t>İşbirliği</a:t>
            </a:r>
            <a:r>
              <a:rPr lang="en-US" dirty="0"/>
              <a:t> </a:t>
            </a:r>
            <a:r>
              <a:rPr lang="en-US" dirty="0" err="1"/>
              <a:t>protokolleri</a:t>
            </a:r>
            <a:r>
              <a:rPr lang="en-US" dirty="0"/>
              <a:t> </a:t>
            </a:r>
            <a:r>
              <a:rPr lang="en-US" dirty="0" err="1"/>
              <a:t>kapsamında</a:t>
            </a:r>
            <a:r>
              <a:rPr lang="en-US" dirty="0"/>
              <a:t> </a:t>
            </a:r>
            <a:r>
              <a:rPr lang="en-US" dirty="0" err="1"/>
              <a:t>giden</a:t>
            </a:r>
            <a:r>
              <a:rPr lang="en-US" dirty="0"/>
              <a:t> </a:t>
            </a:r>
            <a:r>
              <a:rPr lang="en-US" dirty="0" err="1"/>
              <a:t>öğrenci</a:t>
            </a:r>
            <a:r>
              <a:rPr lang="en-US" dirty="0"/>
              <a:t> </a:t>
            </a:r>
            <a:r>
              <a:rPr lang="en-US" dirty="0" err="1"/>
              <a:t>adaylarının</a:t>
            </a:r>
            <a:r>
              <a:rPr lang="en-US" dirty="0"/>
              <a:t> </a:t>
            </a:r>
            <a:r>
              <a:rPr lang="en-US" dirty="0" err="1"/>
              <a:t>asgari</a:t>
            </a:r>
            <a:r>
              <a:rPr lang="en-US" dirty="0"/>
              <a:t> </a:t>
            </a:r>
            <a:r>
              <a:rPr lang="en-US" dirty="0" err="1"/>
              <a:t>olarak</a:t>
            </a:r>
            <a:r>
              <a:rPr lang="en-US" dirty="0"/>
              <a:t> </a:t>
            </a:r>
            <a:r>
              <a:rPr lang="en-US" dirty="0" err="1"/>
              <a:t>aşağıdaki</a:t>
            </a:r>
            <a:r>
              <a:rPr lang="en-US" dirty="0"/>
              <a:t> </a:t>
            </a:r>
            <a:r>
              <a:rPr lang="en-US" dirty="0" err="1"/>
              <a:t>koşulları</a:t>
            </a:r>
            <a:r>
              <a:rPr lang="en-US" dirty="0"/>
              <a:t> </a:t>
            </a:r>
            <a:r>
              <a:rPr lang="en-US" dirty="0" err="1"/>
              <a:t>sağlaması</a:t>
            </a:r>
            <a:r>
              <a:rPr lang="en-US" dirty="0"/>
              <a:t> </a:t>
            </a:r>
            <a:r>
              <a:rPr lang="en-US" dirty="0" err="1"/>
              <a:t>gerekir</a:t>
            </a:r>
            <a:r>
              <a:rPr lang="en-US" dirty="0"/>
              <a:t>:</a:t>
            </a:r>
          </a:p>
          <a:p>
            <a:pPr marL="285750" indent="-285750"/>
            <a:r>
              <a:rPr lang="en-US" dirty="0" err="1" smtClean="0"/>
              <a:t>Öğrencinin</a:t>
            </a:r>
            <a:r>
              <a:rPr lang="en-US" dirty="0"/>
              <a:t>, </a:t>
            </a:r>
            <a:r>
              <a:rPr lang="en-US" dirty="0" err="1"/>
              <a:t>Üniversitenin</a:t>
            </a:r>
            <a:r>
              <a:rPr lang="en-US" dirty="0"/>
              <a:t> </a:t>
            </a:r>
            <a:r>
              <a:rPr lang="en-US" dirty="0" err="1"/>
              <a:t>örgün</a:t>
            </a:r>
            <a:r>
              <a:rPr lang="en-US" dirty="0"/>
              <a:t> </a:t>
            </a:r>
            <a:r>
              <a:rPr lang="en-US" dirty="0" err="1"/>
              <a:t>eğitim</a:t>
            </a:r>
            <a:r>
              <a:rPr lang="en-US" dirty="0"/>
              <a:t> </a:t>
            </a:r>
            <a:r>
              <a:rPr lang="en-US" dirty="0" err="1"/>
              <a:t>verilen</a:t>
            </a:r>
            <a:r>
              <a:rPr lang="en-US" dirty="0"/>
              <a:t> </a:t>
            </a:r>
            <a:r>
              <a:rPr lang="en-US" dirty="0" err="1"/>
              <a:t>programlarında</a:t>
            </a:r>
            <a:r>
              <a:rPr lang="en-US" dirty="0"/>
              <a:t> </a:t>
            </a:r>
            <a:r>
              <a:rPr lang="en-US" dirty="0" err="1"/>
              <a:t>kayıtlı</a:t>
            </a:r>
            <a:r>
              <a:rPr lang="en-US" dirty="0"/>
              <a:t> </a:t>
            </a:r>
            <a:r>
              <a:rPr lang="en-US" dirty="0" err="1"/>
              <a:t>önlisans</a:t>
            </a:r>
            <a:r>
              <a:rPr lang="en-US" dirty="0"/>
              <a:t>, </a:t>
            </a:r>
            <a:r>
              <a:rPr lang="en-US" dirty="0" err="1"/>
              <a:t>lisans</a:t>
            </a:r>
            <a:r>
              <a:rPr lang="en-US" dirty="0"/>
              <a:t>, </a:t>
            </a:r>
            <a:r>
              <a:rPr lang="en-US" dirty="0" err="1"/>
              <a:t>yüksek</a:t>
            </a:r>
            <a:r>
              <a:rPr lang="en-US" dirty="0"/>
              <a:t> </a:t>
            </a:r>
            <a:r>
              <a:rPr lang="en-US" dirty="0" err="1"/>
              <a:t>lisans</a:t>
            </a:r>
            <a:r>
              <a:rPr lang="en-US" dirty="0"/>
              <a:t>, </a:t>
            </a:r>
            <a:r>
              <a:rPr lang="en-US" dirty="0" err="1"/>
              <a:t>doktora</a:t>
            </a:r>
            <a:r>
              <a:rPr lang="en-US" dirty="0"/>
              <a:t>/</a:t>
            </a:r>
            <a:r>
              <a:rPr lang="en-US" dirty="0" err="1"/>
              <a:t>sanatta</a:t>
            </a:r>
            <a:r>
              <a:rPr lang="en-US" dirty="0"/>
              <a:t> </a:t>
            </a:r>
            <a:r>
              <a:rPr lang="en-US" dirty="0" err="1"/>
              <a:t>yeterlik</a:t>
            </a:r>
            <a:r>
              <a:rPr lang="en-US" dirty="0"/>
              <a:t>/</a:t>
            </a:r>
            <a:r>
              <a:rPr lang="en-US" dirty="0" err="1"/>
              <a:t>tıpta</a:t>
            </a:r>
            <a:r>
              <a:rPr lang="en-US" dirty="0"/>
              <a:t> </a:t>
            </a:r>
            <a:r>
              <a:rPr lang="en-US" dirty="0" err="1"/>
              <a:t>ve</a:t>
            </a:r>
            <a:r>
              <a:rPr lang="en-US" dirty="0"/>
              <a:t> </a:t>
            </a:r>
            <a:r>
              <a:rPr lang="en-US" dirty="0" err="1"/>
              <a:t>diş</a:t>
            </a:r>
            <a:r>
              <a:rPr lang="en-US" dirty="0"/>
              <a:t> </a:t>
            </a:r>
            <a:r>
              <a:rPr lang="en-US" dirty="0" err="1"/>
              <a:t>hekimliğinde</a:t>
            </a:r>
            <a:r>
              <a:rPr lang="en-US" dirty="0"/>
              <a:t> </a:t>
            </a:r>
            <a:r>
              <a:rPr lang="en-US" dirty="0" err="1"/>
              <a:t>uzmanlık</a:t>
            </a:r>
            <a:r>
              <a:rPr lang="en-US" dirty="0"/>
              <a:t> </a:t>
            </a:r>
            <a:r>
              <a:rPr lang="en-US" dirty="0" err="1"/>
              <a:t>öğrencisi</a:t>
            </a:r>
            <a:r>
              <a:rPr lang="en-US" dirty="0"/>
              <a:t> </a:t>
            </a:r>
            <a:r>
              <a:rPr lang="en-US" dirty="0" err="1"/>
              <a:t>olması</a:t>
            </a:r>
            <a:r>
              <a:rPr lang="en-US" dirty="0"/>
              <a:t>,</a:t>
            </a:r>
          </a:p>
          <a:p>
            <a:pPr marL="285750" indent="-285750"/>
            <a:r>
              <a:rPr lang="en-US" dirty="0"/>
              <a:t>Değişim </a:t>
            </a:r>
            <a:r>
              <a:rPr lang="en-US" dirty="0" err="1"/>
              <a:t>öğrencisi</a:t>
            </a:r>
            <a:r>
              <a:rPr lang="en-US" dirty="0"/>
              <a:t> </a:t>
            </a:r>
            <a:r>
              <a:rPr lang="en-US" dirty="0" err="1"/>
              <a:t>olarak</a:t>
            </a:r>
            <a:r>
              <a:rPr lang="en-US" dirty="0"/>
              <a:t> </a:t>
            </a:r>
            <a:r>
              <a:rPr lang="en-US" dirty="0" err="1"/>
              <a:t>eğitim</a:t>
            </a:r>
            <a:r>
              <a:rPr lang="en-US" dirty="0"/>
              <a:t> </a:t>
            </a:r>
            <a:r>
              <a:rPr lang="en-US" dirty="0" err="1"/>
              <a:t>alınmak</a:t>
            </a:r>
            <a:r>
              <a:rPr lang="en-US" dirty="0"/>
              <a:t> </a:t>
            </a:r>
            <a:r>
              <a:rPr lang="en-US" dirty="0" err="1"/>
              <a:t>istenen</a:t>
            </a:r>
            <a:r>
              <a:rPr lang="en-US" dirty="0"/>
              <a:t> yurt </a:t>
            </a:r>
            <a:r>
              <a:rPr lang="en-US" dirty="0" err="1"/>
              <a:t>dışı</a:t>
            </a:r>
            <a:r>
              <a:rPr lang="en-US" dirty="0"/>
              <a:t> </a:t>
            </a:r>
            <a:r>
              <a:rPr lang="en-US" dirty="0" err="1"/>
              <a:t>yükseköğretim</a:t>
            </a:r>
            <a:r>
              <a:rPr lang="en-US" dirty="0"/>
              <a:t> </a:t>
            </a:r>
            <a:r>
              <a:rPr lang="en-US" dirty="0" err="1"/>
              <a:t>kurumuyla</a:t>
            </a:r>
            <a:r>
              <a:rPr lang="en-US" dirty="0"/>
              <a:t> </a:t>
            </a:r>
            <a:r>
              <a:rPr lang="en-US" dirty="0" err="1"/>
              <a:t>işbirliği</a:t>
            </a:r>
            <a:r>
              <a:rPr lang="en-US" dirty="0"/>
              <a:t> </a:t>
            </a:r>
            <a:r>
              <a:rPr lang="en-US" dirty="0" err="1"/>
              <a:t>protokolü</a:t>
            </a:r>
            <a:r>
              <a:rPr lang="en-US" dirty="0"/>
              <a:t> </a:t>
            </a:r>
            <a:r>
              <a:rPr lang="en-US" dirty="0" err="1"/>
              <a:t>yapılmış</a:t>
            </a:r>
            <a:r>
              <a:rPr lang="en-US" dirty="0"/>
              <a:t> </a:t>
            </a:r>
            <a:r>
              <a:rPr lang="en-US" dirty="0" err="1"/>
              <a:t>olması</a:t>
            </a:r>
            <a:r>
              <a:rPr lang="en-US" dirty="0"/>
              <a:t> </a:t>
            </a:r>
            <a:r>
              <a:rPr lang="en-US" dirty="0" err="1"/>
              <a:t>ve</a:t>
            </a:r>
            <a:r>
              <a:rPr lang="en-US" dirty="0"/>
              <a:t> </a:t>
            </a:r>
            <a:r>
              <a:rPr lang="en-US" dirty="0" err="1"/>
              <a:t>işbirliği</a:t>
            </a:r>
            <a:r>
              <a:rPr lang="en-US" dirty="0"/>
              <a:t> </a:t>
            </a:r>
            <a:r>
              <a:rPr lang="en-US" dirty="0" err="1"/>
              <a:t>protokolünde</a:t>
            </a:r>
            <a:r>
              <a:rPr lang="en-US" dirty="0"/>
              <a:t> </a:t>
            </a:r>
            <a:r>
              <a:rPr lang="en-US" dirty="0" err="1"/>
              <a:t>öğrenci</a:t>
            </a:r>
            <a:r>
              <a:rPr lang="en-US" dirty="0"/>
              <a:t> </a:t>
            </a:r>
            <a:r>
              <a:rPr lang="en-US" dirty="0" err="1"/>
              <a:t>değişimine</a:t>
            </a:r>
            <a:r>
              <a:rPr lang="en-US" dirty="0"/>
              <a:t> </a:t>
            </a:r>
            <a:r>
              <a:rPr lang="en-US" dirty="0" err="1"/>
              <a:t>izin</a:t>
            </a:r>
            <a:r>
              <a:rPr lang="en-US" dirty="0"/>
              <a:t> </a:t>
            </a:r>
            <a:r>
              <a:rPr lang="en-US" dirty="0" err="1"/>
              <a:t>veren</a:t>
            </a:r>
            <a:r>
              <a:rPr lang="en-US" dirty="0"/>
              <a:t> </a:t>
            </a:r>
            <a:r>
              <a:rPr lang="en-US" dirty="0" err="1"/>
              <a:t>hüküm</a:t>
            </a:r>
            <a:r>
              <a:rPr lang="en-US" dirty="0"/>
              <a:t> </a:t>
            </a:r>
            <a:r>
              <a:rPr lang="en-US" dirty="0" err="1"/>
              <a:t>bulunması</a:t>
            </a:r>
            <a:r>
              <a:rPr lang="en-US" dirty="0"/>
              <a:t>,</a:t>
            </a:r>
          </a:p>
          <a:p>
            <a:pPr marL="285750" indent="-285750"/>
            <a:r>
              <a:rPr lang="en-US" dirty="0"/>
              <a:t>Değişim </a:t>
            </a:r>
            <a:r>
              <a:rPr lang="en-US" dirty="0" err="1"/>
              <a:t>öğrencisi</a:t>
            </a:r>
            <a:r>
              <a:rPr lang="en-US" dirty="0"/>
              <a:t> </a:t>
            </a:r>
            <a:r>
              <a:rPr lang="en-US" dirty="0" err="1"/>
              <a:t>olarak</a:t>
            </a:r>
            <a:r>
              <a:rPr lang="en-US" dirty="0"/>
              <a:t> </a:t>
            </a:r>
            <a:r>
              <a:rPr lang="en-US" dirty="0" err="1"/>
              <a:t>eğitim</a:t>
            </a:r>
            <a:r>
              <a:rPr lang="en-US" dirty="0"/>
              <a:t> </a:t>
            </a:r>
            <a:r>
              <a:rPr lang="en-US" dirty="0" err="1"/>
              <a:t>alınmak</a:t>
            </a:r>
            <a:r>
              <a:rPr lang="en-US" dirty="0"/>
              <a:t> </a:t>
            </a:r>
            <a:r>
              <a:rPr lang="en-US" dirty="0" err="1"/>
              <a:t>istenen</a:t>
            </a:r>
            <a:r>
              <a:rPr lang="en-US" dirty="0"/>
              <a:t> yurt </a:t>
            </a:r>
            <a:r>
              <a:rPr lang="en-US" dirty="0" err="1"/>
              <a:t>dışı</a:t>
            </a:r>
            <a:r>
              <a:rPr lang="en-US" dirty="0"/>
              <a:t> </a:t>
            </a:r>
            <a:r>
              <a:rPr lang="en-US" dirty="0" err="1"/>
              <a:t>yükseköğretim</a:t>
            </a:r>
            <a:r>
              <a:rPr lang="en-US" dirty="0"/>
              <a:t> </a:t>
            </a:r>
            <a:r>
              <a:rPr lang="en-US" dirty="0" err="1"/>
              <a:t>kurumunun</a:t>
            </a:r>
            <a:r>
              <a:rPr lang="en-US" dirty="0"/>
              <a:t> </a:t>
            </a:r>
            <a:r>
              <a:rPr lang="en-US" dirty="0" err="1"/>
              <a:t>başvuru</a:t>
            </a:r>
            <a:r>
              <a:rPr lang="en-US" dirty="0"/>
              <a:t> </a:t>
            </a:r>
            <a:r>
              <a:rPr lang="en-US" dirty="0" err="1"/>
              <a:t>koşullarını</a:t>
            </a:r>
            <a:r>
              <a:rPr lang="en-US" dirty="0"/>
              <a:t> </a:t>
            </a:r>
            <a:r>
              <a:rPr lang="en-US" dirty="0" err="1"/>
              <a:t>karşılaması</a:t>
            </a:r>
            <a:r>
              <a:rPr lang="en-US" dirty="0"/>
              <a:t>,</a:t>
            </a:r>
          </a:p>
          <a:p>
            <a:pPr marL="285750" indent="-285750"/>
            <a:r>
              <a:rPr lang="en-US" dirty="0" err="1"/>
              <a:t>Önlisans</a:t>
            </a:r>
            <a:r>
              <a:rPr lang="en-US" dirty="0"/>
              <a:t> </a:t>
            </a:r>
            <a:r>
              <a:rPr lang="en-US" dirty="0" err="1"/>
              <a:t>ve</a:t>
            </a:r>
            <a:r>
              <a:rPr lang="en-US" dirty="0"/>
              <a:t> </a:t>
            </a:r>
            <a:r>
              <a:rPr lang="en-US" dirty="0" err="1"/>
              <a:t>Lisans</a:t>
            </a:r>
            <a:r>
              <a:rPr lang="en-US" dirty="0"/>
              <a:t> </a:t>
            </a:r>
            <a:r>
              <a:rPr lang="en-US" dirty="0" err="1"/>
              <a:t>öğrencilerinin</a:t>
            </a:r>
            <a:r>
              <a:rPr lang="en-US" dirty="0"/>
              <a:t> </a:t>
            </a:r>
            <a:r>
              <a:rPr lang="en-US" dirty="0" err="1"/>
              <a:t>genel</a:t>
            </a:r>
            <a:r>
              <a:rPr lang="en-US" dirty="0"/>
              <a:t> </a:t>
            </a:r>
            <a:r>
              <a:rPr lang="en-US" dirty="0" err="1"/>
              <a:t>akademik</a:t>
            </a:r>
            <a:r>
              <a:rPr lang="en-US" dirty="0"/>
              <a:t> not </a:t>
            </a:r>
            <a:r>
              <a:rPr lang="en-US" dirty="0" err="1"/>
              <a:t>ortalamasının</a:t>
            </a:r>
            <a:r>
              <a:rPr lang="en-US" dirty="0"/>
              <a:t> 4,00 </a:t>
            </a:r>
            <a:r>
              <a:rPr lang="en-US" dirty="0" err="1"/>
              <a:t>üzerinden</a:t>
            </a:r>
            <a:r>
              <a:rPr lang="en-US" dirty="0"/>
              <a:t> </a:t>
            </a:r>
            <a:r>
              <a:rPr lang="en-US" dirty="0" err="1"/>
              <a:t>en</a:t>
            </a:r>
            <a:r>
              <a:rPr lang="en-US" dirty="0"/>
              <a:t> </a:t>
            </a:r>
            <a:r>
              <a:rPr lang="en-US" dirty="0" err="1"/>
              <a:t>az</a:t>
            </a:r>
            <a:r>
              <a:rPr lang="en-US" dirty="0"/>
              <a:t> 2,20 </a:t>
            </a:r>
            <a:r>
              <a:rPr lang="en-US" dirty="0" err="1"/>
              <a:t>olması</a:t>
            </a:r>
            <a:r>
              <a:rPr lang="en-US" dirty="0"/>
              <a:t>,</a:t>
            </a:r>
          </a:p>
          <a:p>
            <a:pPr marL="285750" indent="-285750"/>
            <a:r>
              <a:rPr lang="en-US" dirty="0" err="1" smtClean="0"/>
              <a:t>Öğrenim</a:t>
            </a:r>
            <a:r>
              <a:rPr lang="en-US" dirty="0" smtClean="0"/>
              <a:t> </a:t>
            </a:r>
            <a:r>
              <a:rPr lang="en-US" dirty="0" err="1"/>
              <a:t>göreceği</a:t>
            </a:r>
            <a:r>
              <a:rPr lang="en-US" dirty="0"/>
              <a:t> </a:t>
            </a:r>
            <a:r>
              <a:rPr lang="en-US" dirty="0" err="1"/>
              <a:t>dilde</a:t>
            </a:r>
            <a:r>
              <a:rPr lang="en-US" dirty="0"/>
              <a:t> </a:t>
            </a:r>
            <a:r>
              <a:rPr lang="en-US" dirty="0" err="1"/>
              <a:t>Ölçme</a:t>
            </a:r>
            <a:r>
              <a:rPr lang="en-US" dirty="0"/>
              <a:t>, </a:t>
            </a:r>
            <a:r>
              <a:rPr lang="en-US" dirty="0" err="1"/>
              <a:t>Seçme</a:t>
            </a:r>
            <a:r>
              <a:rPr lang="en-US" dirty="0"/>
              <a:t> </a:t>
            </a:r>
            <a:r>
              <a:rPr lang="en-US" dirty="0" err="1"/>
              <a:t>ve</a:t>
            </a:r>
            <a:r>
              <a:rPr lang="en-US" dirty="0"/>
              <a:t> </a:t>
            </a:r>
            <a:r>
              <a:rPr lang="en-US" dirty="0" err="1"/>
              <a:t>Yerleştirme</a:t>
            </a:r>
            <a:r>
              <a:rPr lang="en-US" dirty="0"/>
              <a:t> </a:t>
            </a:r>
            <a:r>
              <a:rPr lang="en-US" dirty="0" err="1"/>
              <a:t>Merkezi</a:t>
            </a:r>
            <a:r>
              <a:rPr lang="en-US" dirty="0"/>
              <a:t> </a:t>
            </a:r>
            <a:r>
              <a:rPr lang="en-US" dirty="0" err="1"/>
              <a:t>sınav</a:t>
            </a:r>
            <a:r>
              <a:rPr lang="en-US" dirty="0"/>
              <a:t> </a:t>
            </a:r>
            <a:r>
              <a:rPr lang="en-US" dirty="0" err="1"/>
              <a:t>eşdeğerliklerinde</a:t>
            </a:r>
            <a:r>
              <a:rPr lang="en-US" dirty="0"/>
              <a:t> </a:t>
            </a:r>
            <a:r>
              <a:rPr lang="en-US" dirty="0" err="1"/>
              <a:t>yer</a:t>
            </a:r>
            <a:r>
              <a:rPr lang="en-US" dirty="0"/>
              <a:t> </a:t>
            </a:r>
            <a:r>
              <a:rPr lang="en-US" dirty="0" err="1"/>
              <a:t>alan</a:t>
            </a:r>
            <a:r>
              <a:rPr lang="en-US" dirty="0"/>
              <a:t> </a:t>
            </a:r>
            <a:r>
              <a:rPr lang="tr-TR" dirty="0" smtClean="0"/>
              <a:t>sınavlardan</a:t>
            </a:r>
            <a:r>
              <a:rPr lang="en-US" dirty="0" smtClean="0"/>
              <a:t> </a:t>
            </a:r>
            <a:r>
              <a:rPr lang="en-US" dirty="0" err="1"/>
              <a:t>birinden</a:t>
            </a:r>
            <a:r>
              <a:rPr lang="en-US" dirty="0"/>
              <a:t> </a:t>
            </a:r>
            <a:r>
              <a:rPr lang="en-US" dirty="0" err="1"/>
              <a:t>Avrupa</a:t>
            </a:r>
            <a:r>
              <a:rPr lang="en-US" dirty="0"/>
              <a:t> </a:t>
            </a:r>
            <a:r>
              <a:rPr lang="en-US" dirty="0" err="1"/>
              <a:t>Dilleri</a:t>
            </a:r>
            <a:r>
              <a:rPr lang="en-US" dirty="0"/>
              <a:t> </a:t>
            </a:r>
            <a:r>
              <a:rPr lang="en-US" dirty="0" err="1"/>
              <a:t>Ortak</a:t>
            </a:r>
            <a:r>
              <a:rPr lang="en-US" dirty="0"/>
              <a:t> </a:t>
            </a:r>
            <a:r>
              <a:rPr lang="en-US" dirty="0" err="1"/>
              <a:t>Çerçeve</a:t>
            </a:r>
            <a:r>
              <a:rPr lang="en-US" dirty="0"/>
              <a:t> </a:t>
            </a:r>
            <a:r>
              <a:rPr lang="en-US" dirty="0" err="1"/>
              <a:t>Programına</a:t>
            </a:r>
            <a:r>
              <a:rPr lang="en-US" dirty="0"/>
              <a:t> </a:t>
            </a:r>
            <a:r>
              <a:rPr lang="en-US" dirty="0" err="1"/>
              <a:t>göre</a:t>
            </a:r>
            <a:r>
              <a:rPr lang="en-US" dirty="0"/>
              <a:t> </a:t>
            </a:r>
            <a:r>
              <a:rPr lang="en-US" dirty="0" err="1"/>
              <a:t>en</a:t>
            </a:r>
            <a:r>
              <a:rPr lang="en-US" dirty="0"/>
              <a:t> </a:t>
            </a:r>
            <a:r>
              <a:rPr lang="en-US" dirty="0" err="1"/>
              <a:t>az</a:t>
            </a:r>
            <a:r>
              <a:rPr lang="en-US" dirty="0"/>
              <a:t> B2 </a:t>
            </a:r>
            <a:r>
              <a:rPr lang="en-US" dirty="0" err="1"/>
              <a:t>seviyesinde</a:t>
            </a:r>
            <a:r>
              <a:rPr lang="en-US" dirty="0"/>
              <a:t> </a:t>
            </a:r>
            <a:r>
              <a:rPr lang="en-US" dirty="0" err="1"/>
              <a:t>yabancı</a:t>
            </a:r>
            <a:r>
              <a:rPr lang="en-US" dirty="0"/>
              <a:t> </a:t>
            </a:r>
            <a:r>
              <a:rPr lang="en-US" dirty="0" err="1"/>
              <a:t>dil</a:t>
            </a:r>
            <a:r>
              <a:rPr lang="en-US" dirty="0"/>
              <a:t> </a:t>
            </a:r>
            <a:r>
              <a:rPr lang="en-US" dirty="0" err="1"/>
              <a:t>bilgisi</a:t>
            </a:r>
            <a:r>
              <a:rPr lang="en-US" dirty="0"/>
              <a:t> </a:t>
            </a:r>
            <a:r>
              <a:rPr lang="en-US" dirty="0" err="1"/>
              <a:t>olması</a:t>
            </a:r>
            <a:r>
              <a:rPr lang="en-US" dirty="0"/>
              <a:t>.</a:t>
            </a:r>
          </a:p>
          <a:p>
            <a:pPr marL="0" indent="0">
              <a:buNone/>
            </a:pPr>
            <a:endParaRPr lang="en-US" dirty="0"/>
          </a:p>
        </p:txBody>
      </p:sp>
      <p:sp>
        <p:nvSpPr>
          <p:cNvPr id="4" name="Altbilgi Yer Tutucusu 3"/>
          <p:cNvSpPr>
            <a:spLocks noGrp="1"/>
          </p:cNvSpPr>
          <p:nvPr>
            <p:ph type="ftr" sz="quarter" idx="11"/>
          </p:nvPr>
        </p:nvSpPr>
        <p:spPr/>
        <p:txBody>
          <a:bodyPr/>
          <a:lstStyle/>
          <a:p>
            <a:r>
              <a:rPr lang="tr-TR" smtClean="0"/>
              <a:t>www.cu.edu.tr</a:t>
            </a:r>
            <a:endParaRPr lang="tr-TR"/>
          </a:p>
        </p:txBody>
      </p:sp>
      <p:sp>
        <p:nvSpPr>
          <p:cNvPr id="5" name="Unvan 1"/>
          <p:cNvSpPr>
            <a:spLocks noGrp="1"/>
          </p:cNvSpPr>
          <p:nvPr>
            <p:ph type="title"/>
          </p:nvPr>
        </p:nvSpPr>
        <p:spPr>
          <a:xfrm>
            <a:off x="390525" y="0"/>
            <a:ext cx="10515600" cy="1325563"/>
          </a:xfrm>
        </p:spPr>
        <p:txBody>
          <a:bodyPr rtlCol="0">
            <a:normAutofit/>
          </a:bodyPr>
          <a:lstStyle/>
          <a:p>
            <a:pPr algn="ctr" eaLnBrk="1" fontAlgn="auto" hangingPunct="1">
              <a:spcAft>
                <a:spcPts val="0"/>
              </a:spcAft>
              <a:defRPr/>
            </a:pPr>
            <a:r>
              <a:rPr lang="tr-TR" dirty="0" smtClean="0"/>
              <a:t>Uluslararası Protokoller Kapsamında Değişim</a:t>
            </a:r>
            <a:endParaRPr lang="en-US" dirty="0"/>
          </a:p>
        </p:txBody>
      </p:sp>
      <p:sp>
        <p:nvSpPr>
          <p:cNvPr id="6" name="Metin kutusu 5"/>
          <p:cNvSpPr txBox="1"/>
          <p:nvPr/>
        </p:nvSpPr>
        <p:spPr>
          <a:xfrm>
            <a:off x="6858000" y="996186"/>
            <a:ext cx="5086350" cy="3970318"/>
          </a:xfrm>
          <a:prstGeom prst="rect">
            <a:avLst/>
          </a:prstGeom>
          <a:noFill/>
        </p:spPr>
        <p:txBody>
          <a:bodyPr wrap="square" rtlCol="0">
            <a:spAutoFit/>
          </a:bodyPr>
          <a:lstStyle/>
          <a:p>
            <a:r>
              <a:rPr lang="tr-TR" altLang="en-US" b="1" dirty="0"/>
              <a:t>Nasıl başvuru yapılır?</a:t>
            </a:r>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r>
              <a:rPr lang="en-US" dirty="0" err="1" smtClean="0"/>
              <a:t>Giden</a:t>
            </a:r>
            <a:r>
              <a:rPr lang="en-US" dirty="0" smtClean="0"/>
              <a:t> </a:t>
            </a:r>
            <a:r>
              <a:rPr lang="en-US" dirty="0" err="1"/>
              <a:t>öğrenci</a:t>
            </a:r>
            <a:r>
              <a:rPr lang="en-US" dirty="0"/>
              <a:t> </a:t>
            </a:r>
            <a:r>
              <a:rPr lang="en-US" dirty="0" err="1"/>
              <a:t>adayları</a:t>
            </a:r>
            <a:r>
              <a:rPr lang="en-US" dirty="0"/>
              <a:t>, </a:t>
            </a:r>
            <a:r>
              <a:rPr lang="en-US" dirty="0" err="1"/>
              <a:t>Dış</a:t>
            </a:r>
            <a:r>
              <a:rPr lang="en-US" dirty="0"/>
              <a:t> İlişkiler Birimi internet </a:t>
            </a:r>
            <a:r>
              <a:rPr lang="en-US" dirty="0" err="1"/>
              <a:t>sayfasında</a:t>
            </a:r>
            <a:r>
              <a:rPr lang="en-US" dirty="0"/>
              <a:t> </a:t>
            </a:r>
            <a:r>
              <a:rPr lang="en-US" dirty="0" err="1"/>
              <a:t>yayımlanan</a:t>
            </a:r>
            <a:r>
              <a:rPr lang="en-US" dirty="0"/>
              <a:t> </a:t>
            </a:r>
            <a:r>
              <a:rPr lang="en-US" dirty="0" err="1"/>
              <a:t>güncel</a:t>
            </a:r>
            <a:r>
              <a:rPr lang="en-US" dirty="0"/>
              <a:t> </a:t>
            </a:r>
            <a:r>
              <a:rPr lang="en-US" dirty="0" err="1"/>
              <a:t>işbirliği</a:t>
            </a:r>
            <a:r>
              <a:rPr lang="en-US" dirty="0"/>
              <a:t> </a:t>
            </a:r>
            <a:r>
              <a:rPr lang="en-US" dirty="0" err="1"/>
              <a:t>protokolleri</a:t>
            </a:r>
            <a:r>
              <a:rPr lang="en-US" dirty="0"/>
              <a:t> </a:t>
            </a:r>
            <a:r>
              <a:rPr lang="en-US" dirty="0" err="1"/>
              <a:t>içerisinden</a:t>
            </a:r>
            <a:r>
              <a:rPr lang="en-US" dirty="0"/>
              <a:t> </a:t>
            </a:r>
            <a:r>
              <a:rPr lang="en-US" dirty="0" err="1"/>
              <a:t>değişim</a:t>
            </a:r>
            <a:r>
              <a:rPr lang="en-US" dirty="0"/>
              <a:t> </a:t>
            </a:r>
            <a:r>
              <a:rPr lang="en-US" dirty="0" err="1"/>
              <a:t>öğrencisi</a:t>
            </a:r>
            <a:r>
              <a:rPr lang="en-US" dirty="0"/>
              <a:t> </a:t>
            </a:r>
            <a:r>
              <a:rPr lang="en-US" dirty="0" err="1"/>
              <a:t>olarak</a:t>
            </a:r>
            <a:r>
              <a:rPr lang="en-US" dirty="0"/>
              <a:t> </a:t>
            </a:r>
            <a:r>
              <a:rPr lang="en-US" dirty="0" err="1"/>
              <a:t>eğitim</a:t>
            </a:r>
            <a:r>
              <a:rPr lang="en-US" dirty="0"/>
              <a:t> </a:t>
            </a:r>
            <a:r>
              <a:rPr lang="en-US" dirty="0" err="1"/>
              <a:t>almak</a:t>
            </a:r>
            <a:r>
              <a:rPr lang="en-US" dirty="0"/>
              <a:t> </a:t>
            </a:r>
            <a:r>
              <a:rPr lang="en-US" dirty="0" err="1"/>
              <a:t>istediği</a:t>
            </a:r>
            <a:r>
              <a:rPr lang="en-US" dirty="0"/>
              <a:t> yurt </a:t>
            </a:r>
            <a:r>
              <a:rPr lang="en-US" dirty="0" err="1"/>
              <a:t>dışı</a:t>
            </a:r>
            <a:r>
              <a:rPr lang="en-US" dirty="0"/>
              <a:t> </a:t>
            </a:r>
            <a:r>
              <a:rPr lang="en-US" dirty="0" err="1"/>
              <a:t>yükseköğretim</a:t>
            </a:r>
            <a:r>
              <a:rPr lang="en-US" dirty="0"/>
              <a:t> </a:t>
            </a:r>
            <a:r>
              <a:rPr lang="en-US" dirty="0" err="1"/>
              <a:t>kurumunu</a:t>
            </a:r>
            <a:r>
              <a:rPr lang="en-US" dirty="0"/>
              <a:t> </a:t>
            </a:r>
            <a:r>
              <a:rPr lang="en-US" dirty="0" err="1"/>
              <a:t>belirleyebilir</a:t>
            </a:r>
            <a:r>
              <a:rPr lang="en-US" dirty="0"/>
              <a:t>. </a:t>
            </a:r>
            <a:r>
              <a:rPr lang="en-US" dirty="0" err="1"/>
              <a:t>Ancak</a:t>
            </a:r>
            <a:r>
              <a:rPr lang="en-US" dirty="0"/>
              <a:t> </a:t>
            </a:r>
            <a:r>
              <a:rPr lang="en-US" dirty="0" err="1"/>
              <a:t>protokollerin</a:t>
            </a:r>
            <a:r>
              <a:rPr lang="en-US" dirty="0"/>
              <a:t> </a:t>
            </a:r>
            <a:r>
              <a:rPr lang="en-US" dirty="0" err="1"/>
              <a:t>tamamı</a:t>
            </a:r>
            <a:r>
              <a:rPr lang="en-US" dirty="0"/>
              <a:t> </a:t>
            </a:r>
            <a:r>
              <a:rPr lang="en-US" dirty="0" err="1"/>
              <a:t>öğrenci</a:t>
            </a:r>
            <a:r>
              <a:rPr lang="en-US" dirty="0"/>
              <a:t> </a:t>
            </a:r>
            <a:r>
              <a:rPr lang="en-US" dirty="0" err="1"/>
              <a:t>değişimi</a:t>
            </a:r>
            <a:r>
              <a:rPr lang="en-US" dirty="0"/>
              <a:t> </a:t>
            </a:r>
            <a:r>
              <a:rPr lang="en-US" dirty="0" err="1"/>
              <a:t>içermediğinden</a:t>
            </a:r>
            <a:r>
              <a:rPr lang="en-US" dirty="0"/>
              <a:t> </a:t>
            </a:r>
            <a:r>
              <a:rPr lang="en-US" dirty="0" err="1"/>
              <a:t>öncelikle</a:t>
            </a:r>
            <a:r>
              <a:rPr lang="en-US" dirty="0"/>
              <a:t> </a:t>
            </a:r>
            <a:r>
              <a:rPr lang="en-US" dirty="0" err="1"/>
              <a:t>Dış</a:t>
            </a:r>
            <a:r>
              <a:rPr lang="en-US" dirty="0"/>
              <a:t> İlişkiler Birimi Uluslararasılaşma </a:t>
            </a:r>
            <a:r>
              <a:rPr lang="en-US" dirty="0" err="1"/>
              <a:t>Koordinatörüyle</a:t>
            </a:r>
            <a:r>
              <a:rPr lang="en-US" dirty="0"/>
              <a:t> </a:t>
            </a:r>
            <a:r>
              <a:rPr lang="en-US" dirty="0" err="1"/>
              <a:t>irtibata</a:t>
            </a:r>
            <a:r>
              <a:rPr lang="en-US" dirty="0"/>
              <a:t> </a:t>
            </a:r>
            <a:r>
              <a:rPr lang="en-US" dirty="0" err="1"/>
              <a:t>geçi</a:t>
            </a:r>
            <a:r>
              <a:rPr lang="tr-TR" dirty="0" err="1"/>
              <a:t>lmelidir</a:t>
            </a:r>
            <a:r>
              <a:rPr lang="tr-TR" dirty="0"/>
              <a:t>.</a:t>
            </a:r>
          </a:p>
          <a:p>
            <a:pPr marL="285750" indent="-285750">
              <a:buFont typeface="Arial" panose="020B0604020202020204" pitchFamily="34" charset="0"/>
              <a:buChar char="•"/>
            </a:pPr>
            <a:r>
              <a:rPr lang="tr-TR" dirty="0"/>
              <a:t>Anlaşma imzalanan kurumların ilanları web sayfasında yayımlanır. İlgilenen ve şartları taşıyan öğrenciler bu ilanlara da başvuru yapabilir.</a:t>
            </a:r>
            <a:endParaRPr lang="en-US" dirty="0"/>
          </a:p>
          <a:p>
            <a:endParaRPr lang="en-US" dirty="0"/>
          </a:p>
        </p:txBody>
      </p:sp>
    </p:spTree>
    <p:extLst>
      <p:ext uri="{BB962C8B-B14F-4D97-AF65-F5344CB8AC3E}">
        <p14:creationId xmlns:p14="http://schemas.microsoft.com/office/powerpoint/2010/main" val="928177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A2FCE7-CCD6-8E5E-74B9-4708228AF110}"/>
              </a:ext>
            </a:extLst>
          </p:cNvPr>
          <p:cNvSpPr>
            <a:spLocks noGrp="1"/>
          </p:cNvSpPr>
          <p:nvPr>
            <p:ph type="title"/>
          </p:nvPr>
        </p:nvSpPr>
        <p:spPr>
          <a:xfrm>
            <a:off x="838200" y="146051"/>
            <a:ext cx="7857226" cy="601662"/>
          </a:xfrm>
        </p:spPr>
        <p:txBody>
          <a:bodyPr>
            <a:normAutofit fontScale="90000"/>
          </a:bodyPr>
          <a:lstStyle/>
          <a:p>
            <a:pPr algn="ctr"/>
            <a:r>
              <a:rPr lang="tr-TR" b="1" dirty="0" smtClean="0"/>
              <a:t>İçerik</a:t>
            </a:r>
            <a:endParaRPr lang="tr-TR" b="1" dirty="0"/>
          </a:p>
        </p:txBody>
      </p:sp>
      <p:sp>
        <p:nvSpPr>
          <p:cNvPr id="3" name="Content Placeholder 2">
            <a:extLst>
              <a:ext uri="{FF2B5EF4-FFF2-40B4-BE49-F238E27FC236}">
                <a16:creationId xmlns="" xmlns:a16="http://schemas.microsoft.com/office/drawing/2014/main" id="{63B3EDFF-59B2-7C64-93EB-5FDD5605E36F}"/>
              </a:ext>
            </a:extLst>
          </p:cNvPr>
          <p:cNvSpPr>
            <a:spLocks noGrp="1"/>
          </p:cNvSpPr>
          <p:nvPr>
            <p:ph idx="1"/>
          </p:nvPr>
        </p:nvSpPr>
        <p:spPr>
          <a:xfrm>
            <a:off x="838200" y="990600"/>
            <a:ext cx="10515600" cy="5186363"/>
          </a:xfrm>
        </p:spPr>
        <p:txBody>
          <a:bodyPr>
            <a:normAutofit/>
          </a:bodyPr>
          <a:lstStyle/>
          <a:p>
            <a:r>
              <a:rPr lang="tr-TR" altLang="tr-TR" dirty="0" smtClean="0"/>
              <a:t>Dış İlişikler Birimi</a:t>
            </a:r>
            <a:endParaRPr lang="tr-TR" altLang="tr-TR" dirty="0"/>
          </a:p>
          <a:p>
            <a:r>
              <a:rPr lang="tr-TR" altLang="tr-TR" dirty="0"/>
              <a:t>Erasmus</a:t>
            </a:r>
            <a:r>
              <a:rPr lang="tr-TR" altLang="tr-TR" dirty="0" smtClean="0"/>
              <a:t>+ Değişim Programı</a:t>
            </a:r>
          </a:p>
          <a:p>
            <a:r>
              <a:rPr lang="tr-TR" altLang="tr-TR" dirty="0" smtClean="0"/>
              <a:t>İkili Protokol Kapsamında Değişim</a:t>
            </a:r>
            <a:endParaRPr lang="tr-TR" altLang="tr-TR" dirty="0"/>
          </a:p>
          <a:p>
            <a:r>
              <a:rPr lang="tr-TR" altLang="tr-TR" dirty="0" smtClean="0"/>
              <a:t>Mevlana Değişim Programı</a:t>
            </a:r>
            <a:endParaRPr lang="tr-TR" altLang="tr-TR" dirty="0"/>
          </a:p>
          <a:p>
            <a:r>
              <a:rPr lang="tr-TR" altLang="tr-TR" dirty="0" smtClean="0"/>
              <a:t>Farabi Değişim Programı</a:t>
            </a:r>
            <a:endParaRPr lang="tr-TR" altLang="tr-TR" dirty="0"/>
          </a:p>
          <a:p>
            <a:r>
              <a:rPr lang="tr-TR" altLang="tr-TR" dirty="0" smtClean="0"/>
              <a:t>Soru </a:t>
            </a:r>
            <a:r>
              <a:rPr lang="tr-TR" altLang="tr-TR" dirty="0"/>
              <a:t>- </a:t>
            </a:r>
            <a:r>
              <a:rPr lang="tr-TR" altLang="tr-TR" dirty="0" smtClean="0"/>
              <a:t>Cevap</a:t>
            </a:r>
            <a:endParaRPr lang="tr-TR" altLang="tr-TR" dirty="0"/>
          </a:p>
        </p:txBody>
      </p:sp>
      <p:sp>
        <p:nvSpPr>
          <p:cNvPr id="4" name="Footer Placeholder 3">
            <a:extLst>
              <a:ext uri="{FF2B5EF4-FFF2-40B4-BE49-F238E27FC236}">
                <a16:creationId xmlns=""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a:solidFill>
                  <a:schemeClr val="bg1"/>
                </a:solidFill>
              </a:rPr>
              <a:t>www.cu.edu.tr</a:t>
            </a:r>
          </a:p>
        </p:txBody>
      </p:sp>
      <p:sp>
        <p:nvSpPr>
          <p:cNvPr id="5" name="Footer Placeholder 3">
            <a:extLst>
              <a:ext uri="{FF2B5EF4-FFF2-40B4-BE49-F238E27FC236}">
                <a16:creationId xmlns="" xmlns:a16="http://schemas.microsoft.com/office/drawing/2014/main" id="{BF945A67-81EA-95E9-B29E-6334E495E00E}"/>
              </a:ext>
            </a:extLst>
          </p:cNvPr>
          <p:cNvSpPr txBox="1">
            <a:spLocks/>
          </p:cNvSpPr>
          <p:nvPr/>
        </p:nvSpPr>
        <p:spPr>
          <a:xfrm>
            <a:off x="3899140" y="6337399"/>
            <a:ext cx="5572664"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smtClean="0">
                <a:solidFill>
                  <a:schemeClr val="bg1"/>
                </a:solidFill>
              </a:rPr>
              <a:t>Değişim Programları</a:t>
            </a:r>
            <a:endParaRPr lang="tr-TR" sz="1800" dirty="0">
              <a:solidFill>
                <a:schemeClr val="bg1"/>
              </a:solidFill>
            </a:endParaRPr>
          </a:p>
        </p:txBody>
      </p:sp>
      <p:pic>
        <p:nvPicPr>
          <p:cNvPr id="6"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4376" y="53853"/>
            <a:ext cx="2602754" cy="7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866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43625" y="1104900"/>
            <a:ext cx="4686300" cy="768707"/>
          </a:xfrm>
        </p:spPr>
        <p:txBody>
          <a:bodyPr>
            <a:normAutofit/>
          </a:bodyPr>
          <a:lstStyle/>
          <a:p>
            <a:r>
              <a:rPr lang="tr-TR" sz="2400" b="1" dirty="0" smtClean="0"/>
              <a:t>Duyurular nerede yapılır?</a:t>
            </a:r>
            <a:endParaRPr lang="en-US" sz="2400" b="1" dirty="0"/>
          </a:p>
        </p:txBody>
      </p:sp>
      <p:sp>
        <p:nvSpPr>
          <p:cNvPr id="4" name="Altbilgi Yer Tutucusu 3"/>
          <p:cNvSpPr>
            <a:spLocks noGrp="1"/>
          </p:cNvSpPr>
          <p:nvPr>
            <p:ph type="ftr" sz="quarter" idx="11"/>
          </p:nvPr>
        </p:nvSpPr>
        <p:spPr>
          <a:xfrm>
            <a:off x="8463426" y="6313931"/>
            <a:ext cx="4114800" cy="365125"/>
          </a:xfrm>
        </p:spPr>
        <p:txBody>
          <a:bodyPr/>
          <a:lstStyle/>
          <a:p>
            <a:r>
              <a:rPr lang="tr-TR" dirty="0" smtClean="0"/>
              <a:t>www.cu.edu.tr</a:t>
            </a:r>
            <a:endParaRPr lang="tr-TR" dirty="0"/>
          </a:p>
        </p:txBody>
      </p:sp>
      <p:pic>
        <p:nvPicPr>
          <p:cNvPr id="5" name="Resim 4"/>
          <p:cNvPicPr>
            <a:picLocks noChangeAspect="1"/>
          </p:cNvPicPr>
          <p:nvPr/>
        </p:nvPicPr>
        <p:blipFill>
          <a:blip r:embed="rId2"/>
          <a:stretch>
            <a:fillRect/>
          </a:stretch>
        </p:blipFill>
        <p:spPr>
          <a:xfrm>
            <a:off x="5370420" y="1773023"/>
            <a:ext cx="6421530" cy="4366073"/>
          </a:xfrm>
          <a:prstGeom prst="rect">
            <a:avLst/>
          </a:prstGeom>
        </p:spPr>
      </p:pic>
      <p:sp>
        <p:nvSpPr>
          <p:cNvPr id="3" name="Dikdörtgen 2"/>
          <p:cNvSpPr/>
          <p:nvPr/>
        </p:nvSpPr>
        <p:spPr>
          <a:xfrm>
            <a:off x="323850" y="1773023"/>
            <a:ext cx="4324350" cy="3416320"/>
          </a:xfrm>
          <a:prstGeom prst="rect">
            <a:avLst/>
          </a:prstGeom>
        </p:spPr>
        <p:txBody>
          <a:bodyPr wrap="square">
            <a:spAutoFit/>
          </a:bodyPr>
          <a:lstStyle/>
          <a:p>
            <a:pPr marL="285750" indent="-285750">
              <a:buFont typeface="Arial" panose="020B0604020202020204" pitchFamily="34" charset="0"/>
              <a:buChar char="•"/>
            </a:pPr>
            <a:r>
              <a:rPr lang="en-US" dirty="0" err="1"/>
              <a:t>Öğrenciler</a:t>
            </a:r>
            <a:r>
              <a:rPr lang="en-US" dirty="0"/>
              <a:t>, </a:t>
            </a:r>
            <a:r>
              <a:rPr lang="en-US" dirty="0" err="1"/>
              <a:t>değişim</a:t>
            </a:r>
            <a:r>
              <a:rPr lang="en-US" dirty="0"/>
              <a:t> </a:t>
            </a:r>
            <a:r>
              <a:rPr lang="en-US" dirty="0" err="1"/>
              <a:t>programında</a:t>
            </a:r>
            <a:r>
              <a:rPr lang="en-US" dirty="0"/>
              <a:t> </a:t>
            </a:r>
            <a:r>
              <a:rPr lang="en-US" dirty="0" err="1"/>
              <a:t>geçirdikleri</a:t>
            </a:r>
            <a:r>
              <a:rPr lang="en-US" dirty="0"/>
              <a:t> </a:t>
            </a:r>
            <a:r>
              <a:rPr lang="en-US" dirty="0" err="1"/>
              <a:t>süre</a:t>
            </a:r>
            <a:r>
              <a:rPr lang="en-US" dirty="0"/>
              <a:t> </a:t>
            </a:r>
            <a:r>
              <a:rPr lang="en-US" dirty="0" err="1"/>
              <a:t>için</a:t>
            </a:r>
            <a:r>
              <a:rPr lang="en-US" dirty="0"/>
              <a:t> </a:t>
            </a:r>
            <a:r>
              <a:rPr lang="en-US" dirty="0" err="1"/>
              <a:t>Üniversiteye</a:t>
            </a:r>
            <a:r>
              <a:rPr lang="en-US" dirty="0"/>
              <a:t> </a:t>
            </a:r>
            <a:r>
              <a:rPr lang="en-US" dirty="0" err="1"/>
              <a:t>olan</a:t>
            </a:r>
            <a:r>
              <a:rPr lang="en-US" dirty="0"/>
              <a:t> </a:t>
            </a:r>
            <a:r>
              <a:rPr lang="en-US" dirty="0" err="1"/>
              <a:t>mali</a:t>
            </a:r>
            <a:r>
              <a:rPr lang="en-US" dirty="0"/>
              <a:t> </a:t>
            </a:r>
            <a:r>
              <a:rPr lang="en-US" dirty="0" err="1"/>
              <a:t>yükümlülüklerini</a:t>
            </a:r>
            <a:r>
              <a:rPr lang="en-US" dirty="0"/>
              <a:t> </a:t>
            </a:r>
            <a:r>
              <a:rPr lang="en-US" dirty="0" err="1"/>
              <a:t>yerine</a:t>
            </a:r>
            <a:r>
              <a:rPr lang="en-US" dirty="0"/>
              <a:t> </a:t>
            </a:r>
            <a:r>
              <a:rPr lang="en-US" dirty="0" err="1"/>
              <a:t>getirirler</a:t>
            </a:r>
            <a:r>
              <a:rPr lang="en-US" dirty="0"/>
              <a:t>, </a:t>
            </a:r>
            <a:r>
              <a:rPr lang="en-US" dirty="0" err="1"/>
              <a:t>ayrıca</a:t>
            </a:r>
            <a:r>
              <a:rPr lang="en-US" dirty="0"/>
              <a:t> </a:t>
            </a:r>
            <a:r>
              <a:rPr lang="en-US" dirty="0" err="1"/>
              <a:t>aksi</a:t>
            </a:r>
            <a:r>
              <a:rPr lang="en-US" dirty="0"/>
              <a:t> </a:t>
            </a:r>
            <a:r>
              <a:rPr lang="en-US" dirty="0" err="1"/>
              <a:t>protokolde</a:t>
            </a:r>
            <a:r>
              <a:rPr lang="en-US" dirty="0"/>
              <a:t> </a:t>
            </a:r>
            <a:r>
              <a:rPr lang="en-US" dirty="0" err="1"/>
              <a:t>belirtilmedikçe</a:t>
            </a:r>
            <a:r>
              <a:rPr lang="en-US" dirty="0"/>
              <a:t> </a:t>
            </a:r>
            <a:r>
              <a:rPr lang="en-US" dirty="0" err="1"/>
              <a:t>karşı</a:t>
            </a:r>
            <a:r>
              <a:rPr lang="en-US" dirty="0"/>
              <a:t> </a:t>
            </a:r>
            <a:r>
              <a:rPr lang="en-US" dirty="0" err="1"/>
              <a:t>kuruma</a:t>
            </a:r>
            <a:r>
              <a:rPr lang="en-US" dirty="0"/>
              <a:t> </a:t>
            </a:r>
            <a:r>
              <a:rPr lang="en-US" dirty="0" err="1"/>
              <a:t>öğrenim</a:t>
            </a:r>
            <a:r>
              <a:rPr lang="en-US" dirty="0"/>
              <a:t> </a:t>
            </a:r>
            <a:r>
              <a:rPr lang="en-US" dirty="0" err="1"/>
              <a:t>ücreti</a:t>
            </a:r>
            <a:r>
              <a:rPr lang="en-US" dirty="0"/>
              <a:t> </a:t>
            </a:r>
            <a:r>
              <a:rPr lang="en-US" dirty="0" err="1"/>
              <a:t>ödemezler</a:t>
            </a:r>
            <a:r>
              <a:rPr lang="en-US" dirty="0" smtClean="0"/>
              <a:t>.</a:t>
            </a:r>
            <a:endParaRPr lang="tr-TR"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Aksi</a:t>
            </a:r>
            <a:r>
              <a:rPr lang="en-US" dirty="0"/>
              <a:t> </a:t>
            </a:r>
            <a:r>
              <a:rPr lang="en-US" dirty="0" err="1"/>
              <a:t>protokolde</a:t>
            </a:r>
            <a:r>
              <a:rPr lang="en-US" dirty="0"/>
              <a:t> </a:t>
            </a:r>
            <a:r>
              <a:rPr lang="en-US" dirty="0" err="1"/>
              <a:t>belirtilmedikçe</a:t>
            </a:r>
            <a:r>
              <a:rPr lang="en-US" dirty="0"/>
              <a:t> </a:t>
            </a:r>
            <a:r>
              <a:rPr lang="en-US" dirty="0" err="1"/>
              <a:t>konaklama</a:t>
            </a:r>
            <a:r>
              <a:rPr lang="en-US" dirty="0"/>
              <a:t>, </a:t>
            </a:r>
            <a:r>
              <a:rPr lang="en-US" dirty="0" err="1"/>
              <a:t>ulaşım</a:t>
            </a:r>
            <a:r>
              <a:rPr lang="en-US" dirty="0"/>
              <a:t>, </a:t>
            </a:r>
            <a:r>
              <a:rPr lang="en-US" dirty="0" err="1"/>
              <a:t>sağlık</a:t>
            </a:r>
            <a:r>
              <a:rPr lang="en-US" dirty="0"/>
              <a:t> </a:t>
            </a:r>
            <a:r>
              <a:rPr lang="en-US" dirty="0" err="1"/>
              <a:t>sigortası</a:t>
            </a:r>
            <a:r>
              <a:rPr lang="en-US" dirty="0"/>
              <a:t> </a:t>
            </a:r>
            <a:r>
              <a:rPr lang="en-US" dirty="0" err="1"/>
              <a:t>ve</a:t>
            </a:r>
            <a:r>
              <a:rPr lang="en-US" dirty="0"/>
              <a:t> </a:t>
            </a:r>
            <a:r>
              <a:rPr lang="en-US" dirty="0" err="1"/>
              <a:t>benzeri</a:t>
            </a:r>
            <a:r>
              <a:rPr lang="en-US" dirty="0"/>
              <a:t> </a:t>
            </a:r>
            <a:r>
              <a:rPr lang="en-US" dirty="0" err="1"/>
              <a:t>kişisel</a:t>
            </a:r>
            <a:r>
              <a:rPr lang="en-US" dirty="0"/>
              <a:t> </a:t>
            </a:r>
            <a:r>
              <a:rPr lang="en-US" dirty="0" err="1"/>
              <a:t>harcamalar</a:t>
            </a:r>
            <a:r>
              <a:rPr lang="en-US" dirty="0"/>
              <a:t> </a:t>
            </a:r>
            <a:r>
              <a:rPr lang="en-US" dirty="0" err="1"/>
              <a:t>öğrencilerin</a:t>
            </a:r>
            <a:r>
              <a:rPr lang="en-US" dirty="0"/>
              <a:t> </a:t>
            </a:r>
            <a:r>
              <a:rPr lang="en-US" dirty="0" err="1"/>
              <a:t>sorumluluğundadır</a:t>
            </a:r>
            <a:r>
              <a:rPr lang="en-US" dirty="0" smtClean="0"/>
              <a:t>.</a:t>
            </a:r>
            <a:endParaRPr lang="tr-TR" dirty="0" smtClean="0"/>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r>
              <a:rPr lang="tr-TR" dirty="0" smtClean="0"/>
              <a:t>Program </a:t>
            </a:r>
            <a:r>
              <a:rPr lang="tr-TR" dirty="0" err="1" smtClean="0"/>
              <a:t>hibesizdir</a:t>
            </a:r>
            <a:r>
              <a:rPr lang="tr-TR" dirty="0" smtClean="0"/>
              <a:t>.</a:t>
            </a:r>
            <a:endParaRPr lang="en-US" dirty="0"/>
          </a:p>
        </p:txBody>
      </p:sp>
      <p:sp>
        <p:nvSpPr>
          <p:cNvPr id="7" name="Unvan 1"/>
          <p:cNvSpPr txBox="1">
            <a:spLocks/>
          </p:cNvSpPr>
          <p:nvPr/>
        </p:nvSpPr>
        <p:spPr>
          <a:xfrm>
            <a:off x="495300" y="1094337"/>
            <a:ext cx="2898240" cy="6786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t>Mali </a:t>
            </a:r>
            <a:r>
              <a:rPr lang="en-US" sz="2400" b="1" dirty="0" err="1" smtClean="0"/>
              <a:t>Yükümlülükler</a:t>
            </a:r>
            <a:endParaRPr lang="en-US" sz="2400" b="1" dirty="0"/>
          </a:p>
        </p:txBody>
      </p:sp>
      <p:sp>
        <p:nvSpPr>
          <p:cNvPr id="8" name="Unvan 1"/>
          <p:cNvSpPr txBox="1">
            <a:spLocks/>
          </p:cNvSpPr>
          <p:nvPr/>
        </p:nvSpPr>
        <p:spPr>
          <a:xfrm>
            <a:off x="390525"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tr-TR" smtClean="0"/>
              <a:t>Uluslararası Protokoller Kapsamında Değişim</a:t>
            </a:r>
            <a:endParaRPr lang="en-US" dirty="0"/>
          </a:p>
        </p:txBody>
      </p:sp>
    </p:spTree>
    <p:extLst>
      <p:ext uri="{BB962C8B-B14F-4D97-AF65-F5344CB8AC3E}">
        <p14:creationId xmlns:p14="http://schemas.microsoft.com/office/powerpoint/2010/main" val="296291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2259" y="-133509"/>
            <a:ext cx="10515600" cy="1325563"/>
          </a:xfrm>
        </p:spPr>
        <p:txBody>
          <a:bodyPr>
            <a:normAutofit/>
          </a:bodyPr>
          <a:lstStyle/>
          <a:p>
            <a:r>
              <a:rPr lang="en-US" sz="4000" dirty="0" err="1"/>
              <a:t>Ortak-Eğitim</a:t>
            </a:r>
            <a:r>
              <a:rPr lang="en-US" sz="4000" dirty="0"/>
              <a:t> </a:t>
            </a:r>
            <a:r>
              <a:rPr lang="en-US" sz="4000" dirty="0" err="1"/>
              <a:t>Öğretim</a:t>
            </a:r>
            <a:r>
              <a:rPr lang="en-US" sz="4000" dirty="0"/>
              <a:t> </a:t>
            </a:r>
            <a:r>
              <a:rPr lang="en-US" sz="4000" dirty="0" err="1"/>
              <a:t>Programları</a:t>
            </a:r>
            <a:endParaRPr lang="en-US" sz="4000" dirty="0"/>
          </a:p>
        </p:txBody>
      </p:sp>
      <p:sp>
        <p:nvSpPr>
          <p:cNvPr id="4" name="Metin Yer Tutucusu 4"/>
          <p:cNvSpPr txBox="1">
            <a:spLocks/>
          </p:cNvSpPr>
          <p:nvPr/>
        </p:nvSpPr>
        <p:spPr>
          <a:xfrm>
            <a:off x="2023371" y="1885597"/>
            <a:ext cx="3749899" cy="3771131"/>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114300" indent="0">
              <a:buNone/>
            </a:pPr>
            <a:r>
              <a:rPr lang="en-US" altLang="en-US" sz="2000" b="1" dirty="0" smtClean="0"/>
              <a:t>University </a:t>
            </a:r>
            <a:r>
              <a:rPr lang="en-US" altLang="en-US" sz="2000" b="1" dirty="0"/>
              <a:t>of Colorado Boulder</a:t>
            </a:r>
            <a:endParaRPr lang="tr-TR" altLang="en-US" sz="2000" b="1" dirty="0"/>
          </a:p>
          <a:p>
            <a:r>
              <a:rPr lang="tr-TR" sz="2000" dirty="0" smtClean="0"/>
              <a:t>Elektrik-Elektronik </a:t>
            </a:r>
            <a:r>
              <a:rPr lang="tr-TR" sz="2000" dirty="0"/>
              <a:t>Mühendisliği </a:t>
            </a:r>
            <a:r>
              <a:rPr lang="tr-TR" sz="2000" dirty="0" smtClean="0"/>
              <a:t>(Ekim 2019’da imzalandı-5 yıl geçerli)</a:t>
            </a:r>
            <a:endParaRPr lang="tr-TR" sz="2000" dirty="0"/>
          </a:p>
          <a:p>
            <a:r>
              <a:rPr lang="tr-TR" sz="2000" dirty="0" smtClean="0"/>
              <a:t>Öğrenciler</a:t>
            </a:r>
            <a:r>
              <a:rPr lang="tr-TR" sz="2000" dirty="0"/>
              <a:t>, başvuru ve öğrenim ücretleri ile vize, sigorta, konaklama ve ulaşım gibi diğer masraflardan sorumludur.</a:t>
            </a:r>
          </a:p>
          <a:p>
            <a:endParaRPr lang="tr-TR" sz="2000" dirty="0"/>
          </a:p>
          <a:p>
            <a:endParaRPr lang="tr-TR" sz="2000" dirty="0" smtClean="0"/>
          </a:p>
          <a:p>
            <a:pPr marL="114300" indent="0">
              <a:buFont typeface="Arial"/>
              <a:buNone/>
            </a:pPr>
            <a:endParaRPr lang="en-US" sz="1600" dirty="0"/>
          </a:p>
        </p:txBody>
      </p:sp>
      <p:sp>
        <p:nvSpPr>
          <p:cNvPr id="5" name="Metin Yer Tutucusu 5"/>
          <p:cNvSpPr txBox="1">
            <a:spLocks/>
          </p:cNvSpPr>
          <p:nvPr/>
        </p:nvSpPr>
        <p:spPr>
          <a:xfrm>
            <a:off x="6988084" y="1885598"/>
            <a:ext cx="4599492" cy="3153898"/>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114300" indent="0">
              <a:buNone/>
            </a:pPr>
            <a:r>
              <a:rPr lang="en-US" sz="1800" b="1" dirty="0" err="1"/>
              <a:t>Başvuru</a:t>
            </a:r>
            <a:r>
              <a:rPr lang="en-US" sz="1800" b="1" dirty="0"/>
              <a:t> </a:t>
            </a:r>
            <a:r>
              <a:rPr lang="en-US" sz="1800" b="1" dirty="0" err="1"/>
              <a:t>Koşulları</a:t>
            </a:r>
            <a:r>
              <a:rPr lang="en-US" sz="1800" b="1" dirty="0"/>
              <a:t>:</a:t>
            </a:r>
          </a:p>
          <a:p>
            <a:pPr marL="114300" indent="0">
              <a:buNone/>
            </a:pPr>
            <a:r>
              <a:rPr lang="en-US" sz="1800" dirty="0" err="1"/>
              <a:t>Aday</a:t>
            </a:r>
            <a:r>
              <a:rPr lang="en-US" sz="1800" dirty="0"/>
              <a:t> </a:t>
            </a:r>
            <a:r>
              <a:rPr lang="en-US" sz="1800" dirty="0" err="1"/>
              <a:t>öğrencilerin</a:t>
            </a:r>
            <a:r>
              <a:rPr lang="en-US" sz="1800" dirty="0"/>
              <a:t>, </a:t>
            </a:r>
            <a:r>
              <a:rPr lang="en-US" sz="1800" dirty="0" err="1"/>
              <a:t>asgari</a:t>
            </a:r>
            <a:r>
              <a:rPr lang="en-US" sz="1800" dirty="0"/>
              <a:t> </a:t>
            </a:r>
            <a:r>
              <a:rPr lang="en-US" sz="1800" dirty="0" err="1"/>
              <a:t>olarak</a:t>
            </a:r>
            <a:r>
              <a:rPr lang="en-US" sz="1800" dirty="0"/>
              <a:t> </a:t>
            </a:r>
            <a:r>
              <a:rPr lang="en-US" sz="1800" dirty="0" err="1"/>
              <a:t>aşağıdaki</a:t>
            </a:r>
            <a:r>
              <a:rPr lang="en-US" sz="1800" dirty="0"/>
              <a:t> </a:t>
            </a:r>
            <a:r>
              <a:rPr lang="en-US" sz="1800" dirty="0" err="1"/>
              <a:t>koşulları</a:t>
            </a:r>
            <a:r>
              <a:rPr lang="en-US" sz="1800" dirty="0"/>
              <a:t> </a:t>
            </a:r>
            <a:r>
              <a:rPr lang="en-US" sz="1800" dirty="0" err="1"/>
              <a:t>sağlaması</a:t>
            </a:r>
            <a:r>
              <a:rPr lang="en-US" sz="1800" dirty="0"/>
              <a:t> </a:t>
            </a:r>
            <a:r>
              <a:rPr lang="en-US" sz="1800" dirty="0" err="1"/>
              <a:t>gerekmektedir</a:t>
            </a:r>
            <a:r>
              <a:rPr lang="en-US" sz="1800" dirty="0" smtClean="0"/>
              <a:t>:</a:t>
            </a:r>
            <a:endParaRPr lang="en-US" sz="1800" dirty="0"/>
          </a:p>
          <a:p>
            <a:pPr marL="400050"/>
            <a:r>
              <a:rPr lang="en-US" sz="1800" dirty="0" err="1" smtClean="0"/>
              <a:t>UCB'de</a:t>
            </a:r>
            <a:r>
              <a:rPr lang="en-US" sz="1800" dirty="0" smtClean="0"/>
              <a:t> </a:t>
            </a:r>
            <a:r>
              <a:rPr lang="en-US" sz="1800" dirty="0"/>
              <a:t>3.00 </a:t>
            </a:r>
            <a:r>
              <a:rPr lang="en-US" sz="1800" dirty="0" err="1"/>
              <a:t>cGPA</a:t>
            </a:r>
            <a:r>
              <a:rPr lang="en-US" sz="1800" dirty="0"/>
              <a:t> </a:t>
            </a:r>
            <a:r>
              <a:rPr lang="en-US" sz="1800" dirty="0" err="1"/>
              <a:t>puanına</a:t>
            </a:r>
            <a:r>
              <a:rPr lang="en-US" sz="1800" dirty="0"/>
              <a:t> </a:t>
            </a:r>
            <a:r>
              <a:rPr lang="en-US" sz="1800" dirty="0" err="1"/>
              <a:t>eşit</a:t>
            </a:r>
            <a:r>
              <a:rPr lang="en-US" sz="1800" dirty="0"/>
              <a:t> </a:t>
            </a:r>
            <a:r>
              <a:rPr lang="en-US" sz="1800" dirty="0" err="1"/>
              <a:t>olan</a:t>
            </a:r>
            <a:r>
              <a:rPr lang="en-US" sz="1800" dirty="0"/>
              <a:t> </a:t>
            </a:r>
            <a:r>
              <a:rPr lang="en-US" sz="1800" dirty="0" err="1"/>
              <a:t>ağırlıklı</a:t>
            </a:r>
            <a:r>
              <a:rPr lang="en-US" sz="1800" dirty="0"/>
              <a:t> </a:t>
            </a:r>
            <a:r>
              <a:rPr lang="en-US" sz="1800" dirty="0" err="1"/>
              <a:t>genel</a:t>
            </a:r>
            <a:r>
              <a:rPr lang="en-US" sz="1800" dirty="0"/>
              <a:t> not </a:t>
            </a:r>
            <a:r>
              <a:rPr lang="en-US" sz="1800" dirty="0" err="1"/>
              <a:t>ortalaması</a:t>
            </a:r>
            <a:r>
              <a:rPr lang="en-US" sz="1800" dirty="0"/>
              <a:t>,</a:t>
            </a:r>
          </a:p>
          <a:p>
            <a:pPr marL="400050"/>
            <a:r>
              <a:rPr lang="en-US" sz="1800" dirty="0" smtClean="0"/>
              <a:t>TOEFL </a:t>
            </a:r>
            <a:r>
              <a:rPr lang="en-US" sz="1800" dirty="0" err="1"/>
              <a:t>IBT'den</a:t>
            </a:r>
            <a:r>
              <a:rPr lang="en-US" sz="1800" dirty="0"/>
              <a:t> </a:t>
            </a:r>
            <a:r>
              <a:rPr lang="en-US" sz="1800" dirty="0" err="1"/>
              <a:t>en</a:t>
            </a:r>
            <a:r>
              <a:rPr lang="en-US" sz="1800" dirty="0"/>
              <a:t> </a:t>
            </a:r>
            <a:r>
              <a:rPr lang="en-US" sz="1800" dirty="0" err="1"/>
              <a:t>az</a:t>
            </a:r>
            <a:r>
              <a:rPr lang="en-US" sz="1800" dirty="0"/>
              <a:t> 83 </a:t>
            </a:r>
            <a:r>
              <a:rPr lang="en-US" sz="1800" dirty="0" err="1"/>
              <a:t>puan</a:t>
            </a:r>
            <a:r>
              <a:rPr lang="en-US" sz="1800" dirty="0"/>
              <a:t> (</a:t>
            </a:r>
            <a:r>
              <a:rPr lang="en-US" sz="1800" dirty="0" err="1"/>
              <a:t>yazma</a:t>
            </a:r>
            <a:r>
              <a:rPr lang="en-US" sz="1800" dirty="0"/>
              <a:t> alt </a:t>
            </a:r>
            <a:r>
              <a:rPr lang="en-US" sz="1800" dirty="0" err="1"/>
              <a:t>puanı</a:t>
            </a:r>
            <a:r>
              <a:rPr lang="en-US" sz="1800" dirty="0"/>
              <a:t> minimum 19 </a:t>
            </a:r>
            <a:r>
              <a:rPr lang="en-US" sz="1800" dirty="0" err="1"/>
              <a:t>olmalıdır</a:t>
            </a:r>
            <a:r>
              <a:rPr lang="en-US" sz="1800" dirty="0" smtClean="0"/>
              <a:t>)</a:t>
            </a:r>
            <a:endParaRPr lang="tr-TR" sz="1800" dirty="0" smtClean="0"/>
          </a:p>
          <a:p>
            <a:pPr marL="114300" indent="0">
              <a:buNone/>
            </a:pPr>
            <a:r>
              <a:rPr lang="tr-TR" sz="1800" dirty="0"/>
              <a:t>Not: UCB, gerekli nitelikleri taşıyan öğrencilere yönelik okul ücretlerinin bir kısmında indirim yapabilir.</a:t>
            </a:r>
            <a:endParaRPr lang="en-US" sz="1800" dirty="0"/>
          </a:p>
        </p:txBody>
      </p:sp>
      <p:pic>
        <p:nvPicPr>
          <p:cNvPr id="8" name="Resim 7" descr="C:\Users\userr\Desktop\images.png"/>
          <p:cNvPicPr/>
          <p:nvPr/>
        </p:nvPicPr>
        <p:blipFill>
          <a:blip r:embed="rId3" cstate="print"/>
          <a:srcRect/>
          <a:stretch>
            <a:fillRect/>
          </a:stretch>
        </p:blipFill>
        <p:spPr bwMode="auto">
          <a:xfrm>
            <a:off x="429178" y="1999032"/>
            <a:ext cx="1262415" cy="1318836"/>
          </a:xfrm>
          <a:prstGeom prst="rect">
            <a:avLst/>
          </a:prstGeom>
          <a:noFill/>
          <a:ln w="9525">
            <a:noFill/>
            <a:miter lim="800000"/>
            <a:headEnd/>
            <a:tailEnd/>
          </a:ln>
        </p:spPr>
      </p:pic>
      <p:sp>
        <p:nvSpPr>
          <p:cNvPr id="11" name="Metin kutusu 10"/>
          <p:cNvSpPr txBox="1"/>
          <p:nvPr/>
        </p:nvSpPr>
        <p:spPr>
          <a:xfrm>
            <a:off x="762259" y="1241878"/>
            <a:ext cx="9274578" cy="369332"/>
          </a:xfrm>
          <a:prstGeom prst="rect">
            <a:avLst/>
          </a:prstGeom>
          <a:noFill/>
        </p:spPr>
        <p:txBody>
          <a:bodyPr wrap="square" rtlCol="0">
            <a:spAutoFit/>
          </a:bodyPr>
          <a:lstStyle/>
          <a:p>
            <a:r>
              <a:rPr lang="tr-TR" b="1" dirty="0" smtClean="0"/>
              <a:t>«Çukurova Üniversitesi Uluslararası Ortak Eğitim-Öğretim Programları Yönergesi»</a:t>
            </a:r>
            <a:endParaRPr lang="en-US" b="1" dirty="0"/>
          </a:p>
        </p:txBody>
      </p:sp>
      <p:sp>
        <p:nvSpPr>
          <p:cNvPr id="7" name="Altbilgi Yer Tutucusu 3"/>
          <p:cNvSpPr>
            <a:spLocks noGrp="1"/>
          </p:cNvSpPr>
          <p:nvPr>
            <p:ph type="ftr" sz="quarter" idx="11"/>
          </p:nvPr>
        </p:nvSpPr>
        <p:spPr>
          <a:xfrm>
            <a:off x="8463426" y="6313931"/>
            <a:ext cx="4114800" cy="365125"/>
          </a:xfrm>
        </p:spPr>
        <p:txBody>
          <a:bodyPr/>
          <a:lstStyle/>
          <a:p>
            <a:r>
              <a:rPr lang="tr-TR" dirty="0" smtClean="0"/>
              <a:t>www.cu.edu.tr</a:t>
            </a:r>
            <a:endParaRPr lang="tr-TR" dirty="0"/>
          </a:p>
        </p:txBody>
      </p:sp>
    </p:spTree>
    <p:extLst>
      <p:ext uri="{BB962C8B-B14F-4D97-AF65-F5344CB8AC3E}">
        <p14:creationId xmlns:p14="http://schemas.microsoft.com/office/powerpoint/2010/main" val="2746700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1 Başlık"/>
          <p:cNvSpPr>
            <a:spLocks noGrp="1"/>
          </p:cNvSpPr>
          <p:nvPr>
            <p:ph type="title"/>
          </p:nvPr>
        </p:nvSpPr>
        <p:spPr>
          <a:xfrm>
            <a:off x="748553" y="48724"/>
            <a:ext cx="8044985" cy="678251"/>
          </a:xfrm>
        </p:spPr>
        <p:txBody>
          <a:bodyPr>
            <a:normAutofit fontScale="90000"/>
          </a:bodyPr>
          <a:lstStyle/>
          <a:p>
            <a:pPr algn="ctr" eaLnBrk="1" hangingPunct="1"/>
            <a:r>
              <a:rPr lang="tr-TR" altLang="en-US" b="1" dirty="0" smtClean="0"/>
              <a:t>İletişim </a:t>
            </a:r>
          </a:p>
        </p:txBody>
      </p:sp>
      <p:pic>
        <p:nvPicPr>
          <p:cNvPr id="5"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3538" y="22847"/>
            <a:ext cx="2944252" cy="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habermerkeziarsiv.cu.edu.tr/haber/cu_d%C4%B1%C5%9Fili%C5%9Fkiler_binas%C4%B1%20(1).jpg"/>
          <p:cNvPicPr>
            <a:picLocks noChangeAspect="1" noChangeArrowheads="1"/>
          </p:cNvPicPr>
          <p:nvPr/>
        </p:nvPicPr>
        <p:blipFill>
          <a:blip r:embed="rId3">
            <a:extLst>
              <a:ext uri="{28A0092B-C50C-407E-A947-70E740481C1C}">
                <a14:useLocalDpi xmlns:a14="http://schemas.microsoft.com/office/drawing/2010/main" val="0"/>
              </a:ext>
            </a:extLst>
          </a:blip>
          <a:srcRect l="12036" r="2" b="23033"/>
          <a:stretch>
            <a:fillRect/>
          </a:stretch>
        </p:blipFill>
        <p:spPr bwMode="auto">
          <a:xfrm>
            <a:off x="7218124" y="1418477"/>
            <a:ext cx="3827462"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kutusu 7"/>
          <p:cNvSpPr txBox="1"/>
          <p:nvPr/>
        </p:nvSpPr>
        <p:spPr>
          <a:xfrm>
            <a:off x="7218124" y="3854449"/>
            <a:ext cx="4105275" cy="523875"/>
          </a:xfrm>
          <a:prstGeom prst="rect">
            <a:avLst/>
          </a:prstGeom>
          <a:noFill/>
        </p:spPr>
        <p:txBody>
          <a:bodyPr>
            <a:spAutoFit/>
          </a:bodyPr>
          <a:lstStyle/>
          <a:p>
            <a:pPr>
              <a:defRPr/>
            </a:pPr>
            <a:r>
              <a:rPr lang="tr-TR" sz="1400" dirty="0" err="1"/>
              <a:t>YADYO’nun</a:t>
            </a:r>
            <a:r>
              <a:rPr lang="tr-TR" sz="1400" dirty="0"/>
              <a:t> karşısında PTT önünde Dış İlişkiler Binası</a:t>
            </a:r>
          </a:p>
          <a:p>
            <a:pPr>
              <a:defRPr/>
            </a:pPr>
            <a:r>
              <a:rPr lang="tr-TR" sz="1400" dirty="0"/>
              <a:t>Zemin katta </a:t>
            </a:r>
            <a:r>
              <a:rPr lang="tr-TR" sz="1400" dirty="0" smtClean="0"/>
              <a:t>Dış İlişkiler Birimi</a:t>
            </a:r>
            <a:endParaRPr lang="tr-TR" sz="1400" dirty="0"/>
          </a:p>
        </p:txBody>
      </p:sp>
      <p:sp>
        <p:nvSpPr>
          <p:cNvPr id="4" name="Metin kutusu 3"/>
          <p:cNvSpPr txBox="1"/>
          <p:nvPr/>
        </p:nvSpPr>
        <p:spPr>
          <a:xfrm>
            <a:off x="748553" y="1478702"/>
            <a:ext cx="5042647" cy="3970318"/>
          </a:xfrm>
          <a:prstGeom prst="rect">
            <a:avLst/>
          </a:prstGeom>
          <a:noFill/>
        </p:spPr>
        <p:txBody>
          <a:bodyPr wrap="square" rtlCol="0">
            <a:spAutoFit/>
          </a:bodyPr>
          <a:lstStyle/>
          <a:p>
            <a:pPr algn="ctr"/>
            <a:r>
              <a:rPr lang="tr-TR" dirty="0" smtClean="0"/>
              <a:t>Erasmus+ Kurum Koordinatörlüğü</a:t>
            </a:r>
          </a:p>
          <a:p>
            <a:pPr algn="ctr"/>
            <a:r>
              <a:rPr lang="tr-TR" dirty="0" smtClean="0">
                <a:hlinkClick r:id="rId4"/>
              </a:rPr>
              <a:t>erasmus@cu.edu.tr</a:t>
            </a:r>
            <a:endParaRPr lang="tr-TR" dirty="0" smtClean="0"/>
          </a:p>
          <a:p>
            <a:pPr algn="ctr"/>
            <a:endParaRPr lang="tr-TR" dirty="0"/>
          </a:p>
          <a:p>
            <a:pPr algn="ctr"/>
            <a:r>
              <a:rPr lang="tr-TR" dirty="0" smtClean="0"/>
              <a:t>Farabi Kurum Koordinatörlüğü</a:t>
            </a:r>
          </a:p>
          <a:p>
            <a:pPr algn="ctr"/>
            <a:r>
              <a:rPr lang="tr-TR" dirty="0">
                <a:hlinkClick r:id="rId5"/>
              </a:rPr>
              <a:t>f</a:t>
            </a:r>
            <a:r>
              <a:rPr lang="tr-TR" dirty="0" smtClean="0">
                <a:hlinkClick r:id="rId5"/>
              </a:rPr>
              <a:t>arabi@cu.edu.tr</a:t>
            </a:r>
            <a:endParaRPr lang="tr-TR" dirty="0" smtClean="0"/>
          </a:p>
          <a:p>
            <a:pPr algn="ctr"/>
            <a:endParaRPr lang="tr-TR" dirty="0"/>
          </a:p>
          <a:p>
            <a:pPr algn="ctr"/>
            <a:r>
              <a:rPr lang="tr-TR" dirty="0" smtClean="0"/>
              <a:t>Mevlana Kurum Koordinatörlüğü</a:t>
            </a:r>
          </a:p>
          <a:p>
            <a:pPr algn="ctr"/>
            <a:r>
              <a:rPr lang="tr-TR" dirty="0" smtClean="0">
                <a:hlinkClick r:id="rId6"/>
              </a:rPr>
              <a:t>mevlana@cu.edu.tr</a:t>
            </a:r>
            <a:endParaRPr lang="tr-TR" dirty="0" smtClean="0"/>
          </a:p>
          <a:p>
            <a:pPr algn="ctr"/>
            <a:endParaRPr lang="tr-TR" dirty="0"/>
          </a:p>
          <a:p>
            <a:pPr algn="ctr"/>
            <a:r>
              <a:rPr lang="tr-TR" dirty="0" smtClean="0"/>
              <a:t>Uluslararasılaşma Kurum Koordinatörlüğü</a:t>
            </a:r>
          </a:p>
          <a:p>
            <a:pPr algn="ctr"/>
            <a:r>
              <a:rPr lang="tr-TR" dirty="0" smtClean="0">
                <a:hlinkClick r:id="rId7"/>
              </a:rPr>
              <a:t>intrelations@cu.edu.tr</a:t>
            </a:r>
            <a:endParaRPr lang="tr-TR" dirty="0" smtClean="0"/>
          </a:p>
          <a:p>
            <a:pPr algn="ctr"/>
            <a:endParaRPr lang="tr-TR" dirty="0"/>
          </a:p>
          <a:p>
            <a:pPr algn="ctr"/>
            <a:r>
              <a:rPr lang="tr-TR" dirty="0" smtClean="0"/>
              <a:t>Dış İlişkiler Ofisi</a:t>
            </a:r>
          </a:p>
          <a:p>
            <a:pPr algn="ctr"/>
            <a:r>
              <a:rPr lang="tr-TR" dirty="0" smtClean="0"/>
              <a:t>Tel:</a:t>
            </a:r>
            <a:r>
              <a:rPr lang="tr-TR" dirty="0"/>
              <a:t> </a:t>
            </a:r>
            <a:r>
              <a:rPr lang="tr-TR" dirty="0" smtClean="0"/>
              <a:t>(322) 338 64 11</a:t>
            </a:r>
          </a:p>
        </p:txBody>
      </p:sp>
    </p:spTree>
    <p:extLst>
      <p:ext uri="{BB962C8B-B14F-4D97-AF65-F5344CB8AC3E}">
        <p14:creationId xmlns:p14="http://schemas.microsoft.com/office/powerpoint/2010/main" val="2946276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9C8148-1699-8470-1D91-3EDDD9D226E6}"/>
              </a:ext>
            </a:extLst>
          </p:cNvPr>
          <p:cNvSpPr>
            <a:spLocks noGrp="1"/>
          </p:cNvSpPr>
          <p:nvPr>
            <p:ph type="ctrTitle"/>
          </p:nvPr>
        </p:nvSpPr>
        <p:spPr>
          <a:xfrm>
            <a:off x="1524000" y="5376258"/>
            <a:ext cx="9144000" cy="700691"/>
          </a:xfrm>
        </p:spPr>
        <p:txBody>
          <a:bodyPr>
            <a:noAutofit/>
          </a:bodyPr>
          <a:lstStyle/>
          <a:p>
            <a:r>
              <a:rPr lang="tr-TR" sz="4400" dirty="0"/>
              <a:t>Dinlediğiniz için teşekkürler…</a:t>
            </a:r>
          </a:p>
        </p:txBody>
      </p:sp>
      <p:sp>
        <p:nvSpPr>
          <p:cNvPr id="5" name="Footer Placeholder 3">
            <a:extLst>
              <a:ext uri="{FF2B5EF4-FFF2-40B4-BE49-F238E27FC236}">
                <a16:creationId xmlns="" xmlns:a16="http://schemas.microsoft.com/office/drawing/2014/main" id="{9A504F99-AB8D-12B3-4650-EE4E0A180E5E}"/>
              </a:ext>
            </a:extLst>
          </p:cNvPr>
          <p:cNvSpPr txBox="1">
            <a:spLocks/>
          </p:cNvSpPr>
          <p:nvPr/>
        </p:nvSpPr>
        <p:spPr>
          <a:xfrm>
            <a:off x="10191749" y="6337399"/>
            <a:ext cx="1949189"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a:solidFill>
                  <a:schemeClr val="bg1"/>
                </a:solidFill>
              </a:rPr>
              <a:t>www.cu.edu.tr</a:t>
            </a:r>
          </a:p>
        </p:txBody>
      </p:sp>
      <p:pic>
        <p:nvPicPr>
          <p:cNvPr id="6" name="Picture 2">
            <a:extLst>
              <a:ext uri="{FF2B5EF4-FFF2-40B4-BE49-F238E27FC236}">
                <a16:creationId xmlns="" xmlns:a16="http://schemas.microsoft.com/office/drawing/2014/main" id="{AEBB04E2-20C1-382E-896B-A09E353D6D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745" b="18016"/>
          <a:stretch/>
        </p:blipFill>
        <p:spPr bwMode="auto">
          <a:xfrm>
            <a:off x="0" y="0"/>
            <a:ext cx="12192000" cy="512354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 xmlns:a16="http://schemas.microsoft.com/office/drawing/2014/main" id="{767B1BA7-D2F7-7C65-4C78-6E9D41174544}"/>
              </a:ext>
            </a:extLst>
          </p:cNvPr>
          <p:cNvSpPr txBox="1">
            <a:spLocks/>
          </p:cNvSpPr>
          <p:nvPr/>
        </p:nvSpPr>
        <p:spPr>
          <a:xfrm>
            <a:off x="-1" y="6337398"/>
            <a:ext cx="1949189"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smtClean="0">
                <a:solidFill>
                  <a:schemeClr val="bg1"/>
                </a:solidFill>
              </a:rPr>
              <a:t>20/09/2023</a:t>
            </a:r>
            <a:endParaRPr lang="tr-TR" sz="1800" dirty="0">
              <a:solidFill>
                <a:schemeClr val="bg1"/>
              </a:solidFill>
            </a:endParaRPr>
          </a:p>
        </p:txBody>
      </p:sp>
      <p:pic>
        <p:nvPicPr>
          <p:cNvPr id="9" name="Picture 8" descr="Logo">
            <a:extLst>
              <a:ext uri="{FF2B5EF4-FFF2-40B4-BE49-F238E27FC236}">
                <a16:creationId xmlns="" xmlns:a16="http://schemas.microsoft.com/office/drawing/2014/main" id="{24C105AA-D8A3-5B1F-23EA-420DC24AAB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2405" y="3011367"/>
            <a:ext cx="1907189" cy="1902293"/>
          </a:xfrm>
          <a:prstGeom prst="rect">
            <a:avLst/>
          </a:prstGeom>
        </p:spPr>
      </p:pic>
      <p:sp>
        <p:nvSpPr>
          <p:cNvPr id="10" name="Footer Placeholder 3">
            <a:extLst>
              <a:ext uri="{FF2B5EF4-FFF2-40B4-BE49-F238E27FC236}">
                <a16:creationId xmlns="" xmlns:a16="http://schemas.microsoft.com/office/drawing/2014/main" id="{B041F8A6-1C8A-0BD1-F69D-C7135E2989CD}"/>
              </a:ext>
            </a:extLst>
          </p:cNvPr>
          <p:cNvSpPr txBox="1">
            <a:spLocks/>
          </p:cNvSpPr>
          <p:nvPr/>
        </p:nvSpPr>
        <p:spPr>
          <a:xfrm>
            <a:off x="4419599" y="6337397"/>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smtClean="0">
                <a:solidFill>
                  <a:schemeClr val="bg1"/>
                </a:solidFill>
              </a:rPr>
              <a:t>Dış İlişkiler Birimi</a:t>
            </a:r>
            <a:endParaRPr lang="tr-TR" sz="1800" dirty="0">
              <a:solidFill>
                <a:schemeClr val="bg1"/>
              </a:solidFill>
            </a:endParaRPr>
          </a:p>
        </p:txBody>
      </p:sp>
    </p:spTree>
    <p:extLst>
      <p:ext uri="{BB962C8B-B14F-4D97-AF65-F5344CB8AC3E}">
        <p14:creationId xmlns:p14="http://schemas.microsoft.com/office/powerpoint/2010/main" val="2403532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93403"/>
            <a:ext cx="12079111" cy="970580"/>
          </a:xfrm>
        </p:spPr>
        <p:txBody>
          <a:bodyPr>
            <a:normAutofit fontScale="90000"/>
          </a:bodyPr>
          <a:lstStyle/>
          <a:p>
            <a:r>
              <a:rPr lang="tr-TR" dirty="0" smtClean="0"/>
              <a:t>Dış İlişkiler Birimi Tarafından Koordine Edilen Programlar</a:t>
            </a:r>
            <a:endParaRPr lang="en-US"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70574262"/>
              </p:ext>
            </p:extLst>
          </p:nvPr>
        </p:nvGraphicFramePr>
        <p:xfrm>
          <a:off x="1250080" y="1175237"/>
          <a:ext cx="9711431" cy="4480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1"/>
          </p:nvPr>
        </p:nvSpPr>
        <p:spPr>
          <a:xfrm>
            <a:off x="7722833" y="6337399"/>
            <a:ext cx="4114800" cy="365125"/>
          </a:xfrm>
        </p:spPr>
        <p:txBody>
          <a:bodyPr/>
          <a:lstStyle/>
          <a:p>
            <a:r>
              <a:rPr lang="tr-TR" smtClean="0"/>
              <a:t>www.cu.edu.tr</a:t>
            </a:r>
            <a:endParaRPr lang="tr-TR"/>
          </a:p>
        </p:txBody>
      </p:sp>
      <p:sp>
        <p:nvSpPr>
          <p:cNvPr id="5" name="Footer Placeholder 3">
            <a:extLst>
              <a:ext uri="{FF2B5EF4-FFF2-40B4-BE49-F238E27FC236}">
                <a16:creationId xmlns="" xmlns:a16="http://schemas.microsoft.com/office/drawing/2014/main" id="{BF945A67-81EA-95E9-B29E-6334E495E00E}"/>
              </a:ext>
            </a:extLst>
          </p:cNvPr>
          <p:cNvSpPr txBox="1">
            <a:spLocks/>
          </p:cNvSpPr>
          <p:nvPr/>
        </p:nvSpPr>
        <p:spPr>
          <a:xfrm>
            <a:off x="3899140" y="6337399"/>
            <a:ext cx="5572664"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smtClean="0">
                <a:solidFill>
                  <a:schemeClr val="bg1"/>
                </a:solidFill>
              </a:rPr>
              <a:t>Değişim Programları</a:t>
            </a:r>
            <a:endParaRPr lang="tr-TR" sz="1800" dirty="0">
              <a:solidFill>
                <a:schemeClr val="bg1"/>
              </a:solidFill>
            </a:endParaRPr>
          </a:p>
        </p:txBody>
      </p:sp>
    </p:spTree>
    <p:extLst>
      <p:ext uri="{BB962C8B-B14F-4D97-AF65-F5344CB8AC3E}">
        <p14:creationId xmlns:p14="http://schemas.microsoft.com/office/powerpoint/2010/main" val="1894719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7650" y="1225550"/>
            <a:ext cx="5305425" cy="3135605"/>
          </a:xfrm>
        </p:spPr>
        <p:txBody>
          <a:bodyPr>
            <a:normAutofit/>
          </a:bodyPr>
          <a:lstStyle/>
          <a:p>
            <a:pPr marL="0" indent="0">
              <a:buNone/>
            </a:pPr>
            <a:r>
              <a:rPr lang="tr-TR" b="1" dirty="0" smtClean="0"/>
              <a:t>Farabi Değişim Programı Nedir?</a:t>
            </a:r>
          </a:p>
          <a:p>
            <a:r>
              <a:rPr lang="tr-TR" sz="1800" dirty="0" smtClean="0"/>
              <a:t>Farabi </a:t>
            </a:r>
            <a:r>
              <a:rPr lang="tr-TR" sz="1800" dirty="0"/>
              <a:t>Değişim Programı, Yurtiçinde bulunan üniversiteler arasında öğrenci </a:t>
            </a:r>
            <a:r>
              <a:rPr lang="tr-TR" sz="1800" dirty="0" smtClean="0"/>
              <a:t>değişim </a:t>
            </a:r>
            <a:r>
              <a:rPr lang="tr-TR" sz="1800" dirty="0"/>
              <a:t>programıdır. </a:t>
            </a:r>
          </a:p>
          <a:p>
            <a:r>
              <a:rPr lang="tr-TR" sz="1800" dirty="0"/>
              <a:t>Farabi Değişim Programı, öğrencilerin bir veya iki yarıyıl süresince kendi üniversiteleri dışında başka bir üniversitede eğitim faaliyetlerine devam etmelerini amaçlamaktadır.</a:t>
            </a:r>
          </a:p>
          <a:p>
            <a:pPr marL="0" indent="0">
              <a:buNone/>
            </a:pPr>
            <a:endParaRPr lang="en-US" dirty="0"/>
          </a:p>
        </p:txBody>
      </p:sp>
      <p:sp>
        <p:nvSpPr>
          <p:cNvPr id="4" name="Altbilgi Yer Tutucusu 3"/>
          <p:cNvSpPr>
            <a:spLocks noGrp="1"/>
          </p:cNvSpPr>
          <p:nvPr>
            <p:ph type="ftr" sz="quarter" idx="11"/>
          </p:nvPr>
        </p:nvSpPr>
        <p:spPr/>
        <p:txBody>
          <a:bodyPr/>
          <a:lstStyle/>
          <a:p>
            <a:r>
              <a:rPr lang="tr-TR" smtClean="0"/>
              <a:t>www.cu.edu.tr</a:t>
            </a:r>
            <a:endParaRPr lang="tr-TR"/>
          </a:p>
        </p:txBody>
      </p:sp>
      <p:sp>
        <p:nvSpPr>
          <p:cNvPr id="5" name="Unvan 1"/>
          <p:cNvSpPr>
            <a:spLocks noGrp="1"/>
          </p:cNvSpPr>
          <p:nvPr>
            <p:ph type="title"/>
          </p:nvPr>
        </p:nvSpPr>
        <p:spPr>
          <a:xfrm>
            <a:off x="396455" y="89123"/>
            <a:ext cx="6289017" cy="672860"/>
          </a:xfrm>
        </p:spPr>
        <p:txBody>
          <a:bodyPr/>
          <a:lstStyle/>
          <a:p>
            <a:pPr algn="ctr"/>
            <a:r>
              <a:rPr lang="tr-TR" altLang="tr-TR" sz="4000" dirty="0" smtClean="0"/>
              <a:t>Farabi Değişim Programı</a:t>
            </a:r>
            <a:endParaRPr lang="tr-TR" altLang="tr-TR" sz="4000" dirty="0"/>
          </a:p>
        </p:txBody>
      </p:sp>
      <p:sp>
        <p:nvSpPr>
          <p:cNvPr id="6" name="Content Placeholder 2">
            <a:extLst>
              <a:ext uri="{FF2B5EF4-FFF2-40B4-BE49-F238E27FC236}">
                <a16:creationId xmlns:a16="http://schemas.microsoft.com/office/drawing/2014/main" xmlns="" id="{63B3EDFF-59B2-7C64-93EB-5FDD5605E36F}"/>
              </a:ext>
            </a:extLst>
          </p:cNvPr>
          <p:cNvSpPr txBox="1">
            <a:spLocks/>
          </p:cNvSpPr>
          <p:nvPr/>
        </p:nvSpPr>
        <p:spPr>
          <a:xfrm>
            <a:off x="6367461" y="1222375"/>
            <a:ext cx="5605463" cy="27686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100" dirty="0" smtClean="0">
                <a:cs typeface="Arial" panose="020B0604020202020204" pitchFamily="34" charset="0"/>
              </a:rPr>
              <a:t>2020 - 2021 Akademik Yılı Farabi Değişim Programı Çağrısı, Korona Virüs (Covid-19) hakkında Yükseköğretim Kurumlarında alınacak tedbirlere ilişkin yapılan çalışmalar kapsamında alınan 01.04.2020 tarihli Yükseköğretim Yürütme Kurulu kararı ile ikinci bir duyuruya kadar ertelenmişti.</a:t>
            </a:r>
          </a:p>
          <a:p>
            <a:pPr marL="0" indent="0" algn="just">
              <a:buNone/>
            </a:pPr>
            <a:endParaRPr lang="tr-TR" altLang="tr-TR" sz="2100" dirty="0" smtClean="0">
              <a:cs typeface="Arial" panose="020B0604020202020204" pitchFamily="34" charset="0"/>
            </a:endParaRPr>
          </a:p>
          <a:p>
            <a:pPr algn="just"/>
            <a:r>
              <a:rPr lang="tr-TR" sz="2100" b="1" dirty="0" smtClean="0">
                <a:solidFill>
                  <a:srgbClr val="C00000"/>
                </a:solidFill>
                <a:cs typeface="Arial" panose="020B0604020202020204" pitchFamily="34" charset="0"/>
              </a:rPr>
              <a:t>2024-2025 </a:t>
            </a:r>
            <a:r>
              <a:rPr lang="tr-TR" sz="2100" b="1" dirty="0">
                <a:solidFill>
                  <a:srgbClr val="C00000"/>
                </a:solidFill>
                <a:cs typeface="Arial" panose="020B0604020202020204" pitchFamily="34" charset="0"/>
              </a:rPr>
              <a:t>Akademik Yılı için </a:t>
            </a:r>
            <a:r>
              <a:rPr lang="tr-TR" sz="2100" b="1" dirty="0" smtClean="0">
                <a:solidFill>
                  <a:srgbClr val="C00000"/>
                </a:solidFill>
                <a:cs typeface="Arial" panose="020B0604020202020204" pitchFamily="34" charset="0"/>
              </a:rPr>
              <a:t>başvuruların açılması, YÖK tarafından Programın devamına karar verilmesi durumunda gerçekleşecektir. </a:t>
            </a:r>
          </a:p>
          <a:p>
            <a:pPr algn="just"/>
            <a:endParaRPr lang="tr-TR"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2"/>
          <a:stretch>
            <a:fillRect/>
          </a:stretch>
        </p:blipFill>
        <p:spPr>
          <a:xfrm>
            <a:off x="5720026" y="1161924"/>
            <a:ext cx="751947" cy="759041"/>
          </a:xfrm>
          <a:prstGeom prst="rect">
            <a:avLst/>
          </a:prstGeom>
        </p:spPr>
      </p:pic>
      <p:sp>
        <p:nvSpPr>
          <p:cNvPr id="9" name="Metin kutusu 8"/>
          <p:cNvSpPr txBox="1"/>
          <p:nvPr/>
        </p:nvSpPr>
        <p:spPr>
          <a:xfrm>
            <a:off x="247650" y="3916160"/>
            <a:ext cx="9324975" cy="2092881"/>
          </a:xfrm>
          <a:prstGeom prst="rect">
            <a:avLst/>
          </a:prstGeom>
          <a:noFill/>
        </p:spPr>
        <p:txBody>
          <a:bodyPr wrap="square" rtlCol="0">
            <a:spAutoFit/>
          </a:bodyPr>
          <a:lstStyle/>
          <a:p>
            <a:pPr>
              <a:defRPr/>
            </a:pPr>
            <a:r>
              <a:rPr lang="tr-TR" sz="2000" b="1" dirty="0" smtClean="0"/>
              <a:t>Farabi </a:t>
            </a:r>
            <a:r>
              <a:rPr lang="tr-TR" sz="2000" b="1" dirty="0"/>
              <a:t>Değişim Programı </a:t>
            </a:r>
            <a:r>
              <a:rPr lang="tr-TR" sz="2000" b="1" dirty="0" smtClean="0"/>
              <a:t>Bursu Ne Kadardır?</a:t>
            </a:r>
          </a:p>
          <a:p>
            <a:pPr>
              <a:defRPr/>
            </a:pPr>
            <a:endParaRPr lang="tr-TR" sz="2000" b="1" dirty="0"/>
          </a:p>
          <a:p>
            <a:pPr marL="171450" indent="-171450">
              <a:buFont typeface="Arial" panose="020B0604020202020204" pitchFamily="34" charset="0"/>
              <a:buChar char="•"/>
              <a:defRPr/>
            </a:pPr>
            <a:r>
              <a:rPr lang="tr-TR" dirty="0" smtClean="0"/>
              <a:t>Farabi </a:t>
            </a:r>
            <a:r>
              <a:rPr lang="tr-TR" dirty="0"/>
              <a:t>Değişim Programı aylık burs tutarları, her yıl YÖK Yürütme Kurulu Kararıyla belirlenir. </a:t>
            </a:r>
            <a:endParaRPr lang="tr-TR" dirty="0" smtClean="0"/>
          </a:p>
          <a:p>
            <a:pPr marL="171450" indent="-171450">
              <a:buFont typeface="Arial" panose="020B0604020202020204" pitchFamily="34" charset="0"/>
              <a:buChar char="•"/>
              <a:defRPr/>
            </a:pPr>
            <a:r>
              <a:rPr lang="tr-TR" dirty="0"/>
              <a:t>Burslar karşılıksızdır. Geri ödemesi yapılmaz. Sadece bir dönem yani Güz Yarıyılı(4 ay olarak) için burs ödenir. </a:t>
            </a:r>
            <a:endParaRPr lang="tr-TR" dirty="0" smtClean="0"/>
          </a:p>
          <a:p>
            <a:pPr marL="171450" indent="-171450">
              <a:buFont typeface="Arial" panose="020B0604020202020204" pitchFamily="34" charset="0"/>
              <a:buChar char="•"/>
              <a:defRPr/>
            </a:pPr>
            <a:r>
              <a:rPr lang="tr-TR" dirty="0" smtClean="0"/>
              <a:t>Diğer </a:t>
            </a:r>
            <a:r>
              <a:rPr lang="tr-TR" dirty="0"/>
              <a:t>Kurumlardan burs alan öğrenciler, burslarını almaya devam eder.</a:t>
            </a:r>
            <a:endParaRPr lang="en-US" dirty="0"/>
          </a:p>
          <a:p>
            <a:endParaRPr lang="en-US" dirty="0"/>
          </a:p>
        </p:txBody>
      </p:sp>
    </p:spTree>
    <p:extLst>
      <p:ext uri="{BB962C8B-B14F-4D97-AF65-F5344CB8AC3E}">
        <p14:creationId xmlns:p14="http://schemas.microsoft.com/office/powerpoint/2010/main" val="1840501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smtClean="0"/>
              <a:t>www.cu.edu.tr</a:t>
            </a:r>
            <a:endParaRPr lang="tr-TR"/>
          </a:p>
        </p:txBody>
      </p:sp>
      <p:sp>
        <p:nvSpPr>
          <p:cNvPr id="5" name="Content Placeholder 2">
            <a:extLst>
              <a:ext uri="{FF2B5EF4-FFF2-40B4-BE49-F238E27FC236}">
                <a16:creationId xmlns:a16="http://schemas.microsoft.com/office/drawing/2014/main" xmlns="" id="{63B3EDFF-59B2-7C64-93EB-5FDD5605E36F}"/>
              </a:ext>
            </a:extLst>
          </p:cNvPr>
          <p:cNvSpPr>
            <a:spLocks noGrp="1"/>
          </p:cNvSpPr>
          <p:nvPr>
            <p:ph idx="1"/>
          </p:nvPr>
        </p:nvSpPr>
        <p:spPr>
          <a:xfrm>
            <a:off x="514350" y="1282691"/>
            <a:ext cx="4781550" cy="4257674"/>
          </a:xfrm>
        </p:spPr>
        <p:txBody>
          <a:bodyPr>
            <a:normAutofit fontScale="25000" lnSpcReduction="20000"/>
          </a:bodyPr>
          <a:lstStyle/>
          <a:p>
            <a:pPr marL="0" indent="0">
              <a:buNone/>
            </a:pPr>
            <a:r>
              <a:rPr lang="tr-TR" sz="9600" b="1" dirty="0" smtClean="0"/>
              <a:t>Programa Kimler Başvurabilir?</a:t>
            </a:r>
          </a:p>
          <a:p>
            <a:r>
              <a:rPr lang="tr-TR" sz="6400" dirty="0" smtClean="0"/>
              <a:t>Üniversitemizde </a:t>
            </a:r>
            <a:r>
              <a:rPr lang="tr-TR" sz="6400" dirty="0"/>
              <a:t>kayıtlı ön lisans, lisans, yüksek lisans ve doktora öğrencileri yararlanabilir.</a:t>
            </a:r>
          </a:p>
          <a:p>
            <a:r>
              <a:rPr lang="tr-TR" sz="6400" dirty="0" smtClean="0"/>
              <a:t>Ön </a:t>
            </a:r>
            <a:r>
              <a:rPr lang="tr-TR" sz="6400" dirty="0"/>
              <a:t>lisans ve lisans öğrencilerinin genel akademik not ortalamasının en az 2.0/4 olması, </a:t>
            </a:r>
          </a:p>
          <a:p>
            <a:r>
              <a:rPr lang="tr-TR" sz="6400" dirty="0" smtClean="0"/>
              <a:t>Üniversitemiz </a:t>
            </a:r>
            <a:r>
              <a:rPr lang="tr-TR" sz="6400" dirty="0"/>
              <a:t>Tıp Fakültesi öğrencileri bu programdan </a:t>
            </a:r>
            <a:r>
              <a:rPr lang="tr-TR" sz="6400" dirty="0" smtClean="0"/>
              <a:t>4 üncü, 5 inci ve 6 </a:t>
            </a:r>
            <a:r>
              <a:rPr lang="tr-TR" sz="6400" dirty="0" err="1" smtClean="0"/>
              <a:t>ıncı</a:t>
            </a:r>
            <a:r>
              <a:rPr lang="tr-TR" sz="6400" dirty="0" smtClean="0"/>
              <a:t> </a:t>
            </a:r>
            <a:r>
              <a:rPr lang="tr-TR" sz="6400" dirty="0"/>
              <a:t>sınıfta yararlanabilirler</a:t>
            </a:r>
            <a:r>
              <a:rPr lang="tr-TR" sz="6400" dirty="0" smtClean="0"/>
              <a:t>.</a:t>
            </a:r>
          </a:p>
          <a:p>
            <a:r>
              <a:rPr lang="tr-TR" sz="6400" dirty="0"/>
              <a:t>Öğrenciler her bir eğitim-öğretim kademesinde (</a:t>
            </a:r>
            <a:r>
              <a:rPr lang="tr-TR" sz="6400" dirty="0" err="1"/>
              <a:t>önlisans</a:t>
            </a:r>
            <a:r>
              <a:rPr lang="tr-TR" sz="6400" dirty="0"/>
              <a:t>, lisans, yüksek lisans, doktora) birer kez Farabi Değişim Programından </a:t>
            </a:r>
            <a:r>
              <a:rPr lang="tr-TR" sz="6400" dirty="0" smtClean="0"/>
              <a:t>yararlanabilir.</a:t>
            </a:r>
            <a:endParaRPr lang="tr-TR" sz="6400" dirty="0"/>
          </a:p>
          <a:p>
            <a:r>
              <a:rPr lang="tr-TR" sz="6400" dirty="0" smtClean="0"/>
              <a:t>Alttan </a:t>
            </a:r>
            <a:r>
              <a:rPr lang="tr-TR" sz="6400" dirty="0"/>
              <a:t>ders bulunması başvuruya engel değildir.</a:t>
            </a:r>
          </a:p>
          <a:p>
            <a:endParaRPr lang="tr-TR" dirty="0"/>
          </a:p>
          <a:p>
            <a:endParaRPr lang="tr-TR" dirty="0"/>
          </a:p>
        </p:txBody>
      </p:sp>
      <p:sp>
        <p:nvSpPr>
          <p:cNvPr id="6" name="Unvan 1"/>
          <p:cNvSpPr>
            <a:spLocks noGrp="1"/>
          </p:cNvSpPr>
          <p:nvPr>
            <p:ph type="title"/>
          </p:nvPr>
        </p:nvSpPr>
        <p:spPr>
          <a:xfrm>
            <a:off x="396455" y="89123"/>
            <a:ext cx="6289017" cy="672860"/>
          </a:xfrm>
        </p:spPr>
        <p:txBody>
          <a:bodyPr/>
          <a:lstStyle/>
          <a:p>
            <a:pPr algn="ctr"/>
            <a:r>
              <a:rPr lang="tr-TR" altLang="tr-TR" sz="4000" dirty="0" smtClean="0"/>
              <a:t>Farabi Değişim Programı</a:t>
            </a:r>
            <a:endParaRPr lang="tr-TR" altLang="tr-TR" sz="4000" dirty="0"/>
          </a:p>
        </p:txBody>
      </p:sp>
      <p:sp>
        <p:nvSpPr>
          <p:cNvPr id="7" name="Content Placeholder 2">
            <a:extLst>
              <a:ext uri="{FF2B5EF4-FFF2-40B4-BE49-F238E27FC236}">
                <a16:creationId xmlns:a16="http://schemas.microsoft.com/office/drawing/2014/main" xmlns="" id="{63B3EDFF-59B2-7C64-93EB-5FDD5605E36F}"/>
              </a:ext>
            </a:extLst>
          </p:cNvPr>
          <p:cNvSpPr txBox="1">
            <a:spLocks/>
          </p:cNvSpPr>
          <p:nvPr/>
        </p:nvSpPr>
        <p:spPr>
          <a:xfrm>
            <a:off x="5791200" y="1282691"/>
            <a:ext cx="5343525" cy="3489332"/>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altLang="en-US" sz="7400" b="1" dirty="0"/>
              <a:t>Nasıl başvuru yapılır?</a:t>
            </a:r>
          </a:p>
          <a:p>
            <a:endParaRPr lang="tr-TR" sz="3000" dirty="0" smtClean="0"/>
          </a:p>
          <a:p>
            <a:r>
              <a:rPr lang="tr-TR" altLang="en-US" sz="4900" dirty="0"/>
              <a:t>YÖK tarafından Programın devamına karar verilmesi durumunda, 2023-2024 eğitim öğretim yılı için Güz / Güz + Bahar dönemi başvuru duyurusu 2023 yılı Şubat ayı içerisinde yapılır.</a:t>
            </a:r>
          </a:p>
          <a:p>
            <a:r>
              <a:rPr lang="tr-TR" altLang="en-US" sz="4900" dirty="0"/>
              <a:t>Üniversitemiz giden öğrenci başvuruları, YÖK’ün belirlediği akademik takvim doğrultusunda, başvuru koşullarını içeren başvuru ilanı, web sayfasında yayınlanır.</a:t>
            </a:r>
          </a:p>
          <a:p>
            <a:r>
              <a:rPr lang="tr-TR" altLang="en-US" sz="4900" dirty="0"/>
              <a:t>Başvurular yılda bir defa olup, Bahar dönemi için ayrı bir başvuru yapılmaz.</a:t>
            </a:r>
          </a:p>
          <a:p>
            <a:r>
              <a:rPr lang="tr-TR" altLang="en-US" sz="4900" dirty="0"/>
              <a:t>Başvurular, duyuruda belirtilen tarihler arasında Dış İlişkiler Birim Başkanlığı, Farabi Değişim Programı Koordinatörlüğüne yapılır.</a:t>
            </a:r>
          </a:p>
          <a:p>
            <a:endParaRPr lang="tr-TR" dirty="0"/>
          </a:p>
        </p:txBody>
      </p:sp>
    </p:spTree>
    <p:extLst>
      <p:ext uri="{BB962C8B-B14F-4D97-AF65-F5344CB8AC3E}">
        <p14:creationId xmlns:p14="http://schemas.microsoft.com/office/powerpoint/2010/main" val="1151914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smtClean="0"/>
              <a:t>www.cu.edu.tr</a:t>
            </a:r>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1069975"/>
            <a:ext cx="8458200" cy="5286375"/>
          </a:xfrm>
          <a:prstGeom prst="rect">
            <a:avLst/>
          </a:prstGeom>
        </p:spPr>
      </p:pic>
      <p:sp>
        <p:nvSpPr>
          <p:cNvPr id="6" name="Unvan 1"/>
          <p:cNvSpPr>
            <a:spLocks noGrp="1"/>
          </p:cNvSpPr>
          <p:nvPr>
            <p:ph type="title"/>
          </p:nvPr>
        </p:nvSpPr>
        <p:spPr>
          <a:xfrm>
            <a:off x="198766" y="174848"/>
            <a:ext cx="6289017" cy="672860"/>
          </a:xfrm>
        </p:spPr>
        <p:txBody>
          <a:bodyPr/>
          <a:lstStyle/>
          <a:p>
            <a:pPr algn="ctr"/>
            <a:r>
              <a:rPr lang="tr-TR" altLang="tr-TR" sz="4000" dirty="0" smtClean="0"/>
              <a:t>Farabi Değişim Programı</a:t>
            </a:r>
            <a:endParaRPr lang="tr-TR" altLang="tr-TR" sz="4000" dirty="0"/>
          </a:p>
        </p:txBody>
      </p:sp>
      <p:sp>
        <p:nvSpPr>
          <p:cNvPr id="8" name="Metin kutusu 7"/>
          <p:cNvSpPr txBox="1"/>
          <p:nvPr/>
        </p:nvSpPr>
        <p:spPr>
          <a:xfrm>
            <a:off x="336362" y="1582830"/>
            <a:ext cx="2450869" cy="1569660"/>
          </a:xfrm>
          <a:prstGeom prst="rect">
            <a:avLst/>
          </a:prstGeom>
          <a:noFill/>
        </p:spPr>
        <p:txBody>
          <a:bodyPr wrap="square">
            <a:spAutoFit/>
          </a:bodyPr>
          <a:lstStyle/>
          <a:p>
            <a:pPr>
              <a:defRPr/>
            </a:pPr>
            <a:r>
              <a:rPr lang="tr-TR" sz="1600" dirty="0" smtClean="0"/>
              <a:t>Koordinatörlüğün Web sayfasında anlaşmalı üniversitelerin listesini bulabilir, </a:t>
            </a:r>
            <a:r>
              <a:rPr lang="tr-TR" sz="1600" dirty="0"/>
              <a:t>duyuruları ve etkinlikleri takip edebilirsiniz.</a:t>
            </a:r>
          </a:p>
        </p:txBody>
      </p:sp>
      <p:sp>
        <p:nvSpPr>
          <p:cNvPr id="9" name="Yukarı Ok 8"/>
          <p:cNvSpPr/>
          <p:nvPr/>
        </p:nvSpPr>
        <p:spPr>
          <a:xfrm>
            <a:off x="7780291" y="2271993"/>
            <a:ext cx="198297" cy="495579"/>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Yukarı Ok 9"/>
          <p:cNvSpPr/>
          <p:nvPr/>
        </p:nvSpPr>
        <p:spPr>
          <a:xfrm>
            <a:off x="7125098" y="2271992"/>
            <a:ext cx="198297" cy="495579"/>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1505400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71575" y="1383497"/>
            <a:ext cx="6315075" cy="4351338"/>
          </a:xfrm>
        </p:spPr>
        <p:txBody>
          <a:bodyPr/>
          <a:lstStyle/>
          <a:p>
            <a:r>
              <a:rPr lang="tr-TR" dirty="0" smtClean="0"/>
              <a:t>Bölüm Farabi Koordinatörü İletişim Bilgileri</a:t>
            </a:r>
          </a:p>
          <a:p>
            <a:endParaRPr lang="tr-TR" dirty="0"/>
          </a:p>
          <a:p>
            <a:pPr marL="0" indent="0">
              <a:buNone/>
            </a:pPr>
            <a:r>
              <a:rPr lang="tr-TR" dirty="0" smtClean="0"/>
              <a:t>Ad/</a:t>
            </a:r>
            <a:r>
              <a:rPr lang="tr-TR" dirty="0" err="1" smtClean="0"/>
              <a:t>Soyad</a:t>
            </a:r>
            <a:endParaRPr lang="tr-TR" dirty="0" smtClean="0"/>
          </a:p>
          <a:p>
            <a:pPr marL="0" indent="0">
              <a:buNone/>
            </a:pPr>
            <a:r>
              <a:rPr lang="tr-TR" dirty="0" smtClean="0"/>
              <a:t>Eposta</a:t>
            </a:r>
            <a:endParaRPr lang="en-US" dirty="0"/>
          </a:p>
        </p:txBody>
      </p:sp>
      <p:sp>
        <p:nvSpPr>
          <p:cNvPr id="4" name="Altbilgi Yer Tutucusu 3"/>
          <p:cNvSpPr>
            <a:spLocks noGrp="1"/>
          </p:cNvSpPr>
          <p:nvPr>
            <p:ph type="ftr" sz="quarter" idx="11"/>
          </p:nvPr>
        </p:nvSpPr>
        <p:spPr/>
        <p:txBody>
          <a:bodyPr/>
          <a:lstStyle/>
          <a:p>
            <a:r>
              <a:rPr lang="tr-TR" smtClean="0"/>
              <a:t>www.cu.edu.tr</a:t>
            </a:r>
            <a:endParaRPr lang="tr-TR"/>
          </a:p>
        </p:txBody>
      </p:sp>
      <p:sp>
        <p:nvSpPr>
          <p:cNvPr id="5" name="Unvan 1"/>
          <p:cNvSpPr txBox="1">
            <a:spLocks/>
          </p:cNvSpPr>
          <p:nvPr/>
        </p:nvSpPr>
        <p:spPr>
          <a:xfrm>
            <a:off x="396455" y="89123"/>
            <a:ext cx="6289017" cy="6728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4000" dirty="0"/>
              <a:t>Farabi Değişim Programı</a:t>
            </a:r>
          </a:p>
        </p:txBody>
      </p:sp>
    </p:spTree>
    <p:extLst>
      <p:ext uri="{BB962C8B-B14F-4D97-AF65-F5344CB8AC3E}">
        <p14:creationId xmlns:p14="http://schemas.microsoft.com/office/powerpoint/2010/main" val="3402559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Unvan 1"/>
          <p:cNvSpPr>
            <a:spLocks noGrp="1"/>
          </p:cNvSpPr>
          <p:nvPr>
            <p:ph type="title"/>
          </p:nvPr>
        </p:nvSpPr>
        <p:spPr>
          <a:xfrm>
            <a:off x="396455" y="89123"/>
            <a:ext cx="6289017" cy="672860"/>
          </a:xfrm>
        </p:spPr>
        <p:txBody>
          <a:bodyPr/>
          <a:lstStyle/>
          <a:p>
            <a:pPr algn="ctr"/>
            <a:r>
              <a:rPr lang="tr-TR" altLang="tr-TR" sz="4000" dirty="0"/>
              <a:t>ERASMUS+ </a:t>
            </a:r>
            <a:r>
              <a:rPr lang="tr-TR" altLang="tr-TR" sz="4000" dirty="0" smtClean="0"/>
              <a:t>Değişim Programı</a:t>
            </a:r>
            <a:endParaRPr lang="tr-TR" altLang="tr-TR" sz="4000" dirty="0"/>
          </a:p>
        </p:txBody>
      </p:sp>
      <p:sp>
        <p:nvSpPr>
          <p:cNvPr id="9220" name="İçerik Yer Tutucusu 2"/>
          <p:cNvSpPr>
            <a:spLocks noGrp="1"/>
          </p:cNvSpPr>
          <p:nvPr>
            <p:ph idx="1"/>
          </p:nvPr>
        </p:nvSpPr>
        <p:spPr>
          <a:xfrm>
            <a:off x="243027" y="1157476"/>
            <a:ext cx="5414061" cy="3816859"/>
          </a:xfrm>
        </p:spPr>
        <p:txBody>
          <a:bodyPr anchor="ctr">
            <a:normAutofit/>
          </a:bodyPr>
          <a:lstStyle/>
          <a:p>
            <a:pPr marL="457200" lvl="1" indent="0" algn="just">
              <a:lnSpc>
                <a:spcPct val="150000"/>
              </a:lnSpc>
              <a:buNone/>
            </a:pPr>
            <a:r>
              <a:rPr lang="tr-TR" altLang="tr-TR" sz="1800" dirty="0" smtClean="0"/>
              <a:t>Erasmus+ Değişim Programı nedir?</a:t>
            </a:r>
          </a:p>
          <a:p>
            <a:pPr lvl="1" algn="just">
              <a:lnSpc>
                <a:spcPct val="150000"/>
              </a:lnSpc>
            </a:pPr>
            <a:r>
              <a:rPr lang="tr-TR" altLang="tr-TR" sz="1800" dirty="0" smtClean="0"/>
              <a:t>Erasmus</a:t>
            </a:r>
            <a:r>
              <a:rPr lang="tr-TR" altLang="tr-TR" sz="1800" dirty="0"/>
              <a:t>+ Programı, üniversitelerde kayıtlı lisans ve lisansüstü öğrencilerinin ve personelinin eğitimlerine yurt dışındaki bir üniversitede devam etmelerini sağlamaları ve yeni iş olanakları elde edebilmeleri amacıyla AB tarafından destelenen programların genel adıdır</a:t>
            </a:r>
            <a:r>
              <a:rPr lang="tr-TR" altLang="tr-TR" sz="1800" dirty="0" smtClean="0"/>
              <a:t>.</a:t>
            </a:r>
            <a:endParaRPr lang="tr-TR" altLang="tr-TR" sz="1800" dirty="0"/>
          </a:p>
        </p:txBody>
      </p:sp>
      <p:pic>
        <p:nvPicPr>
          <p:cNvPr id="5"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4376" y="53853"/>
            <a:ext cx="2602754" cy="7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a:extLst>
              <a:ext uri="{FF2B5EF4-FFF2-40B4-BE49-F238E27FC236}">
                <a16:creationId xmlns="" xmlns:a16="http://schemas.microsoft.com/office/drawing/2014/main" id="{BF945A67-81EA-95E9-B29E-6334E495E00E}"/>
              </a:ext>
            </a:extLst>
          </p:cNvPr>
          <p:cNvSpPr txBox="1">
            <a:spLocks/>
          </p:cNvSpPr>
          <p:nvPr/>
        </p:nvSpPr>
        <p:spPr>
          <a:xfrm>
            <a:off x="3899140" y="6337399"/>
            <a:ext cx="5572664"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smtClean="0">
                <a:solidFill>
                  <a:schemeClr val="bg1"/>
                </a:solidFill>
              </a:rPr>
              <a:t>Erasmus+ Değişim Programı</a:t>
            </a:r>
            <a:endParaRPr lang="tr-TR" sz="1800" dirty="0">
              <a:solidFill>
                <a:schemeClr val="bg1"/>
              </a:solidFill>
            </a:endParaRPr>
          </a:p>
        </p:txBody>
      </p:sp>
      <p:pic>
        <p:nvPicPr>
          <p:cNvPr id="3" name="Resim 2"/>
          <p:cNvPicPr>
            <a:picLocks noChangeAspect="1"/>
          </p:cNvPicPr>
          <p:nvPr/>
        </p:nvPicPr>
        <p:blipFill>
          <a:blip r:embed="rId3"/>
          <a:stretch>
            <a:fillRect/>
          </a:stretch>
        </p:blipFill>
        <p:spPr>
          <a:xfrm>
            <a:off x="5947412" y="1157476"/>
            <a:ext cx="5449718" cy="3636457"/>
          </a:xfrm>
          <a:prstGeom prst="rect">
            <a:avLst/>
          </a:prstGeom>
        </p:spPr>
      </p:pic>
    </p:spTree>
    <p:extLst>
      <p:ext uri="{BB962C8B-B14F-4D97-AF65-F5344CB8AC3E}">
        <p14:creationId xmlns:p14="http://schemas.microsoft.com/office/powerpoint/2010/main" val="3404472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smtClean="0"/>
              <a:t>www.cu.edu.tr</a:t>
            </a:r>
            <a:endParaRPr lang="tr-TR"/>
          </a:p>
        </p:txBody>
      </p:sp>
      <p:sp>
        <p:nvSpPr>
          <p:cNvPr id="5" name="İçerik Yer Tutucusu 4"/>
          <p:cNvSpPr txBox="1">
            <a:spLocks noGrp="1"/>
          </p:cNvSpPr>
          <p:nvPr>
            <p:ph idx="1"/>
          </p:nvPr>
        </p:nvSpPr>
        <p:spPr>
          <a:xfrm>
            <a:off x="630936" y="1301369"/>
            <a:ext cx="4928616" cy="3808735"/>
          </a:xfrm>
          <a:prstGeom prst="rect">
            <a:avLst/>
          </a:prstGeom>
          <a:noFill/>
        </p:spPr>
        <p:txBody>
          <a:bodyPr wrap="square" rtlCol="0">
            <a:spAutoFit/>
          </a:bodyPr>
          <a:lstStyle/>
          <a:p>
            <a:pPr marL="0" indent="0">
              <a:buNone/>
            </a:pPr>
            <a:r>
              <a:rPr lang="tr-TR" sz="2400" b="1" dirty="0" smtClean="0"/>
              <a:t>Öğrenciler için Hangi </a:t>
            </a:r>
            <a:r>
              <a:rPr lang="tr-TR" sz="2400" b="1" dirty="0"/>
              <a:t>Fırsatları Sunar</a:t>
            </a:r>
            <a:r>
              <a:rPr lang="tr-TR" sz="2400" b="1" dirty="0" smtClean="0"/>
              <a:t>?</a:t>
            </a:r>
          </a:p>
          <a:p>
            <a:pPr marL="457200" indent="-457200">
              <a:lnSpc>
                <a:spcPct val="150000"/>
              </a:lnSpc>
              <a:buFont typeface="Arial" panose="020B0604020202020204" pitchFamily="34" charset="0"/>
              <a:buChar char="•"/>
              <a:defRPr/>
            </a:pPr>
            <a:r>
              <a:rPr lang="tr-TR" sz="1600" dirty="0" smtClean="0">
                <a:solidFill>
                  <a:schemeClr val="accent5">
                    <a:lumMod val="50000"/>
                  </a:schemeClr>
                </a:solidFill>
              </a:rPr>
              <a:t>Program </a:t>
            </a:r>
            <a:r>
              <a:rPr lang="tr-TR" sz="1600" dirty="0">
                <a:solidFill>
                  <a:schemeClr val="accent5">
                    <a:lumMod val="50000"/>
                  </a:schemeClr>
                </a:solidFill>
              </a:rPr>
              <a:t>Ülkeleri ile hareketlilik (Avrupa Birliği Üyesi ülkeler)</a:t>
            </a:r>
          </a:p>
          <a:p>
            <a:pPr marL="914400" lvl="1" indent="-457200">
              <a:lnSpc>
                <a:spcPct val="150000"/>
              </a:lnSpc>
              <a:buFont typeface="Arial" panose="020B0604020202020204" pitchFamily="34" charset="0"/>
              <a:buChar char="•"/>
              <a:defRPr/>
            </a:pPr>
            <a:r>
              <a:rPr lang="tr-TR" sz="1600" dirty="0"/>
              <a:t>Öğrenim Hareketliliği</a:t>
            </a:r>
          </a:p>
          <a:p>
            <a:pPr marL="914400" lvl="1" indent="-457200">
              <a:lnSpc>
                <a:spcPct val="150000"/>
              </a:lnSpc>
              <a:buFont typeface="Arial" panose="020B0604020202020204" pitchFamily="34" charset="0"/>
              <a:buChar char="•"/>
              <a:defRPr/>
            </a:pPr>
            <a:r>
              <a:rPr lang="tr-TR" sz="1600" dirty="0"/>
              <a:t>Staj Hareketliliği</a:t>
            </a:r>
          </a:p>
          <a:p>
            <a:pPr marL="457200" indent="-457200">
              <a:lnSpc>
                <a:spcPct val="150000"/>
              </a:lnSpc>
              <a:buFont typeface="Arial" panose="020B0604020202020204" pitchFamily="34" charset="0"/>
              <a:buChar char="•"/>
              <a:defRPr/>
            </a:pPr>
            <a:r>
              <a:rPr lang="tr-TR" sz="1600" dirty="0" smtClean="0">
                <a:solidFill>
                  <a:schemeClr val="accent2">
                    <a:lumMod val="75000"/>
                  </a:schemeClr>
                </a:solidFill>
              </a:rPr>
              <a:t>Ortak Ülkelerle hareketlilik (KA171 – Avrupa Dışı Ülkeler)</a:t>
            </a:r>
          </a:p>
          <a:p>
            <a:pPr marL="914400" lvl="1" indent="-457200">
              <a:lnSpc>
                <a:spcPct val="150000"/>
              </a:lnSpc>
              <a:buFont typeface="Arial" panose="020B0604020202020204" pitchFamily="34" charset="0"/>
              <a:buChar char="•"/>
              <a:defRPr/>
            </a:pPr>
            <a:r>
              <a:rPr lang="tr-TR" sz="1600" dirty="0" smtClean="0"/>
              <a:t>Öğrenim </a:t>
            </a:r>
            <a:r>
              <a:rPr lang="tr-TR" sz="1600" dirty="0" smtClean="0"/>
              <a:t>Hareketliliği</a:t>
            </a:r>
            <a:endParaRPr lang="tr-TR" sz="1600" dirty="0"/>
          </a:p>
          <a:p>
            <a:endParaRPr lang="en-US" sz="1600" dirty="0"/>
          </a:p>
        </p:txBody>
      </p:sp>
      <p:sp>
        <p:nvSpPr>
          <p:cNvPr id="7" name="2 İçerik Yer Tutucusu"/>
          <p:cNvSpPr txBox="1">
            <a:spLocks/>
          </p:cNvSpPr>
          <p:nvPr/>
        </p:nvSpPr>
        <p:spPr>
          <a:xfrm>
            <a:off x="6558548" y="850265"/>
            <a:ext cx="4584940" cy="4404487"/>
          </a:xfrm>
          <a:prstGeom prst="rect">
            <a:avLst/>
          </a:prstGeom>
        </p:spPr>
        <p:txBody>
          <a:bodyPr vert="horz" lIns="91440" tIns="45720" rIns="91440" bIns="45720" rtlCol="0" anchor="ct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tr-TR" altLang="en-US" sz="7400" b="1" dirty="0"/>
              <a:t>Programa Kimler Başvurabilir?</a:t>
            </a:r>
          </a:p>
          <a:p>
            <a:pPr>
              <a:lnSpc>
                <a:spcPct val="150000"/>
              </a:lnSpc>
              <a:defRPr/>
            </a:pPr>
            <a:r>
              <a:rPr lang="tr-TR" altLang="en-US" sz="4900" dirty="0"/>
              <a:t>Yüksek Öğretim Kurumunda tam zamanlı olarak kayıtlı olan tüm öğrenciler</a:t>
            </a:r>
          </a:p>
          <a:p>
            <a:pPr>
              <a:lnSpc>
                <a:spcPct val="150000"/>
              </a:lnSpc>
              <a:defRPr/>
            </a:pPr>
            <a:r>
              <a:rPr lang="tr-TR" altLang="en-US" sz="4900" dirty="0"/>
              <a:t>Genel not ortalaması </a:t>
            </a:r>
          </a:p>
          <a:p>
            <a:pPr lvl="1">
              <a:lnSpc>
                <a:spcPct val="150000"/>
              </a:lnSpc>
              <a:defRPr/>
            </a:pPr>
            <a:r>
              <a:rPr lang="tr-TR" altLang="en-US" sz="4900" dirty="0"/>
              <a:t>Lisans/Ön Lisans: 2.20 (4’lük sistem)</a:t>
            </a:r>
          </a:p>
          <a:p>
            <a:pPr marL="428625" lvl="1" indent="-342900">
              <a:lnSpc>
                <a:spcPct val="150000"/>
              </a:lnSpc>
              <a:defRPr/>
            </a:pPr>
            <a:r>
              <a:rPr lang="tr-TR" altLang="en-US" sz="4900" dirty="0" smtClean="0"/>
              <a:t>Başvurusu </a:t>
            </a:r>
            <a:r>
              <a:rPr lang="tr-TR" altLang="en-US" sz="4900" dirty="0"/>
              <a:t>uygun bulunanlar sonrasında B2 seviyesinde Yabancı Dil Sınavı’na katılıp geçer not almalıdır.</a:t>
            </a:r>
          </a:p>
          <a:p>
            <a:pPr lvl="1">
              <a:lnSpc>
                <a:spcPct val="150000"/>
              </a:lnSpc>
              <a:defRPr/>
            </a:pPr>
            <a:endParaRPr lang="tr-TR" altLang="en-US" dirty="0" smtClean="0"/>
          </a:p>
        </p:txBody>
      </p:sp>
      <p:sp>
        <p:nvSpPr>
          <p:cNvPr id="8" name="Unvan 1"/>
          <p:cNvSpPr>
            <a:spLocks noGrp="1"/>
          </p:cNvSpPr>
          <p:nvPr>
            <p:ph type="title"/>
          </p:nvPr>
        </p:nvSpPr>
        <p:spPr>
          <a:xfrm>
            <a:off x="396455" y="89123"/>
            <a:ext cx="6289017" cy="672860"/>
          </a:xfrm>
        </p:spPr>
        <p:txBody>
          <a:bodyPr/>
          <a:lstStyle/>
          <a:p>
            <a:pPr algn="ctr"/>
            <a:r>
              <a:rPr lang="tr-TR" altLang="tr-TR" sz="4000" dirty="0"/>
              <a:t>ERASMUS+ </a:t>
            </a:r>
            <a:r>
              <a:rPr lang="tr-TR" altLang="tr-TR" sz="4000" dirty="0" smtClean="0"/>
              <a:t>Değişim Programı</a:t>
            </a:r>
            <a:endParaRPr lang="tr-TR" altLang="tr-TR" sz="4000" dirty="0"/>
          </a:p>
        </p:txBody>
      </p:sp>
      <p:pic>
        <p:nvPicPr>
          <p:cNvPr id="9"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4376" y="53853"/>
            <a:ext cx="2602754" cy="7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730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849D4CE99B5AD543B1279803DDFEE6D2" ma:contentTypeVersion="4" ma:contentTypeDescription="Yeni belge oluşturun." ma:contentTypeScope="" ma:versionID="942f6c02a1eb85bdd45d7238eccea697">
  <xsd:schema xmlns:xsd="http://www.w3.org/2001/XMLSchema" xmlns:xs="http://www.w3.org/2001/XMLSchema" xmlns:p="http://schemas.microsoft.com/office/2006/metadata/properties" xmlns:ns2="4022fd76-da19-4aa4-8008-a3e4e2ce3eae" targetNamespace="http://schemas.microsoft.com/office/2006/metadata/properties" ma:root="true" ma:fieldsID="43bfa5525ed9fa01441487967d0058ff" ns2:_="">
    <xsd:import namespace="4022fd76-da19-4aa4-8008-a3e4e2ce3ea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22fd76-da19-4aa4-8008-a3e4e2ce3e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95A207-0AC0-4624-910F-61941A99C7BE}"/>
</file>

<file path=customXml/itemProps2.xml><?xml version="1.0" encoding="utf-8"?>
<ds:datastoreItem xmlns:ds="http://schemas.openxmlformats.org/officeDocument/2006/customXml" ds:itemID="{8551A39C-6023-4F55-9667-747F45A53702}">
  <ds:schemaRefs>
    <ds:schemaRef ds:uri="http://schemas.microsoft.com/sharepoint/v3/contenttype/forms"/>
  </ds:schemaRefs>
</ds:datastoreItem>
</file>

<file path=customXml/itemProps3.xml><?xml version="1.0" encoding="utf-8"?>
<ds:datastoreItem xmlns:ds="http://schemas.openxmlformats.org/officeDocument/2006/customXml" ds:itemID="{97ED9A9F-8A59-490D-9E56-BBCFC24DD3D2}"/>
</file>

<file path=docProps/app.xml><?xml version="1.0" encoding="utf-8"?>
<Properties xmlns="http://schemas.openxmlformats.org/officeDocument/2006/extended-properties" xmlns:vt="http://schemas.openxmlformats.org/officeDocument/2006/docPropsVTypes">
  <TotalTime>604</TotalTime>
  <Words>1495</Words>
  <Application>Microsoft Office PowerPoint</Application>
  <PresentationFormat>Geniş ekran</PresentationFormat>
  <Paragraphs>203</Paragraphs>
  <Slides>23</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23</vt:i4>
      </vt:variant>
    </vt:vector>
  </HeadingPairs>
  <TitlesOfParts>
    <vt:vector size="28" baseType="lpstr">
      <vt:lpstr>Arial</vt:lpstr>
      <vt:lpstr>Calibri</vt:lpstr>
      <vt:lpstr>Calibri Light</vt:lpstr>
      <vt:lpstr>Tahoma</vt:lpstr>
      <vt:lpstr>Office Theme</vt:lpstr>
      <vt:lpstr>Dış İlişkiler Birimi Ulusal ve Uluslararası Değişim Programları</vt:lpstr>
      <vt:lpstr>İçerik</vt:lpstr>
      <vt:lpstr>Dış İlişkiler Birimi Tarafından Koordine Edilen Programlar</vt:lpstr>
      <vt:lpstr>Farabi Değişim Programı</vt:lpstr>
      <vt:lpstr>Farabi Değişim Programı</vt:lpstr>
      <vt:lpstr>Farabi Değişim Programı</vt:lpstr>
      <vt:lpstr>PowerPoint Sunusu</vt:lpstr>
      <vt:lpstr>ERASMUS+ Değişim Programı</vt:lpstr>
      <vt:lpstr>ERASMUS+ Değişim Programı</vt:lpstr>
      <vt:lpstr>ERASMUS+ Değişim Programı</vt:lpstr>
      <vt:lpstr>ERASMUS+ Değişim Programı</vt:lpstr>
      <vt:lpstr>ERASMUS+ Değişim Programı</vt:lpstr>
      <vt:lpstr>PowerPoint Sunusu</vt:lpstr>
      <vt:lpstr>PowerPoint Sunusu</vt:lpstr>
      <vt:lpstr>PowerPoint Sunusu</vt:lpstr>
      <vt:lpstr>Mevlana Değişim Programı</vt:lpstr>
      <vt:lpstr>Mevlana Değişim Programı</vt:lpstr>
      <vt:lpstr>Mevlana Değişim Programı</vt:lpstr>
      <vt:lpstr>Uluslararası Protokoller Kapsamında Değişim</vt:lpstr>
      <vt:lpstr>Duyurular nerede yapılır?</vt:lpstr>
      <vt:lpstr>Ortak-Eğitim Öğretim Programları</vt:lpstr>
      <vt:lpstr>İletişim </vt:lpstr>
      <vt:lpstr>Dinlediğiniz için teşekkürler…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 Başlığı</dc:title>
  <dc:creator>Cemal Azim Örneksoy</dc:creator>
  <cp:lastModifiedBy>userr</cp:lastModifiedBy>
  <cp:revision>83</cp:revision>
  <dcterms:created xsi:type="dcterms:W3CDTF">2022-08-19T10:10:48Z</dcterms:created>
  <dcterms:modified xsi:type="dcterms:W3CDTF">2023-09-20T07:31:44Z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0x010100849D4CE99B5AD543B1279803DDFEE6D2</vt:lpwstr>
  </property>
</Properties>
</file>